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D51ADE6A-740E-44AE-83CC-AE7238B6C88D}" styleName="">
    <a:tblBg/>
    <a:wholeTbl>
      <a:tcTxStyle b="off" i="off">
        <a:font>
          <a:latin typeface="Open Sans Regular"/>
          <a:ea typeface="Open Sans Regular"/>
          <a:cs typeface="Open Sans Regular"/>
        </a:font>
        <a:srgbClr val="262626"/>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alpha val="25000"/>
            </a:schemeClr>
          </a:solidFill>
        </a:fill>
      </a:tcStyle>
    </a:wholeTbl>
    <a:band2H>
      <a:tcTxStyle b="def" i="def"/>
      <a:tcStyle>
        <a:tcBdr/>
        <a:fill>
          <a:solidFill>
            <a:srgbClr val="EBECED"/>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Open Sans Bold"/>
          <a:ea typeface="Open Sans Bold"/>
          <a:cs typeface="Open Sans Bold"/>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hueOff val="-326855"/>
              <a:satOff val="32847"/>
              <a:lumOff val="-6386"/>
            </a:schemeClr>
          </a:solidFill>
        </a:fill>
      </a:tcStyle>
    </a:firstRow>
  </a:tblStyle>
  <a:tblStyle styleId="{BBFC77FB-9ED0-4EC9-95AA-A1379042E648}" styleName="">
    <a:tblBg/>
    <a:wholeTbl>
      <a:tcTxStyle b="off" i="off">
        <a:font>
          <a:latin typeface="Open Sans Regular"/>
          <a:ea typeface="Open Sans Regular"/>
          <a:cs typeface="Open Sans Regular"/>
        </a:font>
        <a:srgbClr val="262626"/>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alpha val="25000"/>
            </a:schemeClr>
          </a:solidFill>
        </a:fill>
      </a:tcStyle>
    </a:wholeTbl>
    <a:band2H>
      <a:tcTxStyle b="def" i="def"/>
      <a:tcStyle>
        <a:tcBdr/>
        <a:fill>
          <a:solidFill>
            <a:srgbClr val="EBECED"/>
          </a:solidFill>
        </a:fill>
      </a:tcStyle>
    </a:band2H>
    <a:firstCol>
      <a:tcTxStyle b="on" i="on">
        <a:font>
          <a:latin typeface="Open Sans Bold"/>
          <a:ea typeface="Open Sans Bold"/>
          <a:cs typeface="Open Sans Bold"/>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hueOff val="-326855"/>
              <a:satOff val="32847"/>
              <a:lumOff val="-6386"/>
            </a:schemeClr>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hueOff val="-326855"/>
              <a:satOff val="32847"/>
              <a:lumOff val="-6386"/>
            </a:schemeClr>
          </a:solidFill>
        </a:fill>
      </a:tcStyle>
    </a:firstRow>
  </a:tblStyle>
  <a:tblStyle styleId="{4C3C2611-4C71-4FC5-86AE-919BDF0F9419}" styleName="">
    <a:tblBg/>
    <a:wholeTbl>
      <a:tcTxStyle b="def" i="def">
        <a:fontRef idx="major">
          <a:srgbClr val="262626"/>
        </a:fontRef>
        <a:srgbClr val="26262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DD9"/>
          </a:solidFill>
        </a:fill>
      </a:tcStyle>
    </a:wholeTbl>
    <a:band2H>
      <a:tcTxStyle b="def" i="def"/>
      <a:tcStyle>
        <a:tcBdr/>
        <a:fill>
          <a:solidFill>
            <a:srgbClr val="E6EFED"/>
          </a:solidFill>
        </a:fill>
      </a:tcStyle>
    </a:band2H>
    <a:firstCol>
      <a:tcTxStyle b="def" i="de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998A"/>
          </a:solidFill>
        </a:fill>
      </a:tcStyle>
    </a:firstCol>
    <a:lastRow>
      <a:tcTxStyle b="def" i="de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998A"/>
          </a:solidFill>
        </a:fill>
      </a:tcStyle>
    </a:lastRow>
    <a:firstRow>
      <a:tcTxStyle b="def" i="def">
        <a:font>
          <a:latin typeface="Roboto Condensed Bold"/>
          <a:ea typeface="Roboto Condensed Bold"/>
          <a:cs typeface="Roboto Condensed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998A"/>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mn-lt"/>
        <a:ea typeface="+mn-ea"/>
        <a:cs typeface="+mn-cs"/>
        <a:sym typeface="Helvetica Neue"/>
      </a:defRPr>
    </a:lvl1pPr>
    <a:lvl2pPr indent="228600" defTabSz="457200" latinLnBrk="0">
      <a:lnSpc>
        <a:spcPct val="117999"/>
      </a:lnSpc>
      <a:defRPr sz="3000">
        <a:latin typeface="+mn-lt"/>
        <a:ea typeface="+mn-ea"/>
        <a:cs typeface="+mn-cs"/>
        <a:sym typeface="Helvetica Neue"/>
      </a:defRPr>
    </a:lvl2pPr>
    <a:lvl3pPr indent="457200" defTabSz="457200" latinLnBrk="0">
      <a:lnSpc>
        <a:spcPct val="117999"/>
      </a:lnSpc>
      <a:defRPr sz="3000">
        <a:latin typeface="+mn-lt"/>
        <a:ea typeface="+mn-ea"/>
        <a:cs typeface="+mn-cs"/>
        <a:sym typeface="Helvetica Neue"/>
      </a:defRPr>
    </a:lvl3pPr>
    <a:lvl4pPr indent="685800" defTabSz="457200" latinLnBrk="0">
      <a:lnSpc>
        <a:spcPct val="117999"/>
      </a:lnSpc>
      <a:defRPr sz="3000">
        <a:latin typeface="+mn-lt"/>
        <a:ea typeface="+mn-ea"/>
        <a:cs typeface="+mn-cs"/>
        <a:sym typeface="Helvetica Neue"/>
      </a:defRPr>
    </a:lvl4pPr>
    <a:lvl5pPr indent="914400" defTabSz="457200" latinLnBrk="0">
      <a:lnSpc>
        <a:spcPct val="117999"/>
      </a:lnSpc>
      <a:defRPr sz="3000">
        <a:latin typeface="+mn-lt"/>
        <a:ea typeface="+mn-ea"/>
        <a:cs typeface="+mn-cs"/>
        <a:sym typeface="Helvetica Neue"/>
      </a:defRPr>
    </a:lvl5pPr>
    <a:lvl6pPr indent="1143000" defTabSz="457200" latinLnBrk="0">
      <a:lnSpc>
        <a:spcPct val="117999"/>
      </a:lnSpc>
      <a:defRPr sz="3000">
        <a:latin typeface="+mn-lt"/>
        <a:ea typeface="+mn-ea"/>
        <a:cs typeface="+mn-cs"/>
        <a:sym typeface="Helvetica Neue"/>
      </a:defRPr>
    </a:lvl6pPr>
    <a:lvl7pPr indent="1371600" defTabSz="457200" latinLnBrk="0">
      <a:lnSpc>
        <a:spcPct val="117999"/>
      </a:lnSpc>
      <a:defRPr sz="3000">
        <a:latin typeface="+mn-lt"/>
        <a:ea typeface="+mn-ea"/>
        <a:cs typeface="+mn-cs"/>
        <a:sym typeface="Helvetica Neue"/>
      </a:defRPr>
    </a:lvl7pPr>
    <a:lvl8pPr indent="1600200" defTabSz="457200" latinLnBrk="0">
      <a:lnSpc>
        <a:spcPct val="117999"/>
      </a:lnSpc>
      <a:defRPr sz="3000">
        <a:latin typeface="+mn-lt"/>
        <a:ea typeface="+mn-ea"/>
        <a:cs typeface="+mn-cs"/>
        <a:sym typeface="Helvetica Neue"/>
      </a:defRPr>
    </a:lvl8pPr>
    <a:lvl9pPr indent="1828800" defTabSz="457200" latinLnBrk="0">
      <a:lnSpc>
        <a:spcPct val="117999"/>
      </a:lnSpc>
      <a:defRPr sz="30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https://www.ted.com/talks/kathryn_schulz_on_being_wrong"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 Id="rId3" Type="http://schemas.openxmlformats.org/officeDocument/2006/relationships/hyperlink" Target="https://www.ted.com/talks/kathryn_schulz_on_being_wrong"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lvl1pPr>
              <a:defRPr sz="1400" u="sng">
                <a:solidFill>
                  <a:srgbClr val="0070C0"/>
                </a:solidFill>
                <a:uFill>
                  <a:solidFill>
                    <a:srgbClr val="0070C0"/>
                  </a:solidFill>
                </a:uFill>
                <a:hlinkClick r:id="rId3" invalidUrl="" action="" tgtFrame="" tooltip="" history="1" highlightClick="0" endSnd="0"/>
              </a:defRPr>
            </a:lvl1pPr>
          </a:lstStyle>
          <a:p>
            <a:pPr>
              <a:defRPr u="none">
                <a:solidFill>
                  <a:srgbClr val="000000"/>
                </a:solidFill>
                <a:uFillTx/>
              </a:defRPr>
            </a:pPr>
            <a:r>
              <a:rPr u="sng">
                <a:solidFill>
                  <a:srgbClr val="0070C0"/>
                </a:solidFill>
                <a:uFill>
                  <a:solidFill>
                    <a:srgbClr val="0070C0"/>
                  </a:solidFill>
                </a:uFill>
                <a:hlinkClick r:id="rId3" invalidUrl="" action="" tgtFrame="" tooltip="" history="1" highlightClick="0" endSnd="0"/>
              </a:rPr>
              <a:t>https://www.ted.com/talks/kathryn_schulz_on_being_wrong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lvl1pPr>
              <a:defRPr sz="1400" u="sng">
                <a:solidFill>
                  <a:srgbClr val="0070C0"/>
                </a:solidFill>
                <a:uFill>
                  <a:solidFill>
                    <a:srgbClr val="0070C0"/>
                  </a:solidFill>
                </a:uFill>
                <a:hlinkClick r:id="rId3" invalidUrl="" action="" tgtFrame="" tooltip="" history="1" highlightClick="0" endSnd="0"/>
              </a:defRPr>
            </a:lvl1pPr>
          </a:lstStyle>
          <a:p>
            <a:pPr>
              <a:defRPr u="none">
                <a:solidFill>
                  <a:srgbClr val="000000"/>
                </a:solidFill>
                <a:uFillTx/>
              </a:defRPr>
            </a:pPr>
            <a:r>
              <a:rPr u="sng">
                <a:solidFill>
                  <a:srgbClr val="0070C0"/>
                </a:solidFill>
                <a:uFill>
                  <a:solidFill>
                    <a:srgbClr val="0070C0"/>
                  </a:solidFill>
                </a:uFill>
                <a:hlinkClick r:id="rId3" invalidUrl="" action="" tgtFrame="" tooltip="" history="1" highlightClick="0" endSnd="0"/>
              </a:rPr>
              <a:t>https://www.ted.com/talks/kathryn_schulz_on_being_wrong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defRPr>
                <a:latin typeface="Helvetica"/>
                <a:ea typeface="Helvetica"/>
                <a:cs typeface="Helvetica"/>
                <a:sym typeface="Helvetica"/>
              </a:defRPr>
            </a:pPr>
            <a:r>
              <a:t>Die Deduktion erlaubt sichere Schlüsse, sofern die Prämissen stimmen. Richtig oder falsch?</a:t>
            </a:r>
          </a:p>
          <a:p>
            <a:pPr>
              <a:defRPr>
                <a:latin typeface="Helvetica"/>
                <a:ea typeface="Helvetica"/>
                <a:cs typeface="Helvetica"/>
                <a:sym typeface="Helvetica"/>
              </a:defRPr>
            </a:pPr>
            <a:r>
              <a:t>richtig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https://de.wikipedia.org/wiki/Abduktion</a:t>
            </a:r>
          </a:p>
          <a:p>
            <a:pPr/>
          </a:p>
          <a:p>
            <a:pPr/>
          </a:p>
          <a:p>
            <a:pPr/>
            <a:r>
              <a:t>http://www.marc-schilling.de/nm/bauerabd.htm</a:t>
            </a:r>
          </a:p>
          <a:p>
            <a:pPr/>
            <a:r>
              <a:t>Ich bin der Frosch Kermit. </a:t>
            </a:r>
          </a:p>
          <a:p>
            <a:pPr/>
            <a:r>
              <a:t> </a:t>
            </a:r>
          </a:p>
          <a:p>
            <a:pPr/>
            <a:r>
              <a:t>(A) Alle Frösche quaken. </a:t>
            </a:r>
          </a:p>
          <a:p>
            <a:pPr/>
            <a:r>
              <a:t>(B) Kermit ist ein Frosch.</a:t>
            </a:r>
          </a:p>
          <a:p>
            <a:pPr/>
            <a:r>
              <a:t>(C) Kermit quakt.</a:t>
            </a:r>
          </a:p>
          <a:p>
            <a:pPr/>
            <a:r>
              <a:t>Das war eine Deduktion (Schluss von einem allgemeinen Gesetz und einem Einzelfall auf ein Resultat). Aus (A) und (B) folgt (C) zwingend. </a:t>
            </a:r>
          </a:p>
          <a:p>
            <a:pPr/>
            <a:r>
              <a:t> </a:t>
            </a:r>
          </a:p>
          <a:p>
            <a:pPr/>
          </a:p>
          <a:p>
            <a:pPr/>
          </a:p>
          <a:p>
            <a:pPr/>
            <a:r>
              <a:t>(A) Alle Frösche quaken. </a:t>
            </a:r>
          </a:p>
          <a:p>
            <a:pPr/>
            <a:r>
              <a:t>(C) Kermit quakt.</a:t>
            </a:r>
          </a:p>
          <a:p>
            <a:pPr/>
            <a:r>
              <a:t>(B) Kermit ist ein Frosch.</a:t>
            </a:r>
          </a:p>
          <a:p>
            <a:pPr/>
            <a:r>
              <a:t>Das war eine Abduktion (Schluss von einem allgemeinen Gesetz und einem Resultat auf einen Einzelfall). Gemäß (A) und (C) ist (B) zwar möglich, aber keineswegs wahrscheinlich, denn beispielsweise auch Enten oder Tierstimmenimitatoren können ja quaken. Der hier formulierte Schluss ist also ziemlich unsicher, er kann allenfalls "zufällig" wahr sein. Es gibt nämlich für seine Richtigkeit zunächst keinen einzigen gesicherten Belegfall.  </a:t>
            </a:r>
          </a:p>
          <a:p>
            <a:pPr/>
          </a:p>
          <a:p>
            <a:pPr/>
            <a:r>
              <a:t>(C) Kermit quakt. </a:t>
            </a:r>
          </a:p>
          <a:p>
            <a:pPr/>
            <a:r>
              <a:t>(B) Kermit ist ein Frosch.</a:t>
            </a:r>
          </a:p>
          <a:p>
            <a:pPr/>
            <a:r>
              <a:t>(A) Alle Frösche quaken.</a:t>
            </a:r>
          </a:p>
          <a:p>
            <a:pPr/>
            <a:r>
              <a:t>Das war eine Induktion (Schluss von einem Resultat und einem Einzelfall auf ein allgemeines Gesetz). Nach (C) und (B) ist (A) zwar durchaus wahrscheinlich, aber keineswegs zwingend wahr. Sicher gegeben ist nur ein einziger Belegfall (zumindest der eine uns persönlich bekannte Frosch Kermit quakt), von dem ausgehend auf alle anderen entsprechenden Fälle durch Verallgemeinerung geschlossen wird.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Shape 568"/>
          <p:cNvSpPr/>
          <p:nvPr>
            <p:ph type="sldImg"/>
          </p:nvPr>
        </p:nvSpPr>
        <p:spPr>
          <a:prstGeom prst="rect">
            <a:avLst/>
          </a:prstGeom>
        </p:spPr>
        <p:txBody>
          <a:bodyPr/>
          <a:lstStyle/>
          <a:p>
            <a:pPr/>
          </a:p>
        </p:txBody>
      </p:sp>
      <p:sp>
        <p:nvSpPr>
          <p:cNvPr id="569" name="Shape 569"/>
          <p:cNvSpPr/>
          <p:nvPr>
            <p:ph type="body" sz="quarter" idx="1"/>
          </p:nvPr>
        </p:nvSpPr>
        <p:spPr>
          <a:prstGeom prst="rect">
            <a:avLst/>
          </a:prstGeom>
        </p:spPr>
        <p:txBody>
          <a:bodyPr/>
          <a:lstStyle>
            <a:lvl1pPr defTabSz="914400">
              <a:defRPr sz="1200"/>
            </a:lvl1pPr>
          </a:lstStyle>
          <a:p>
            <a:pPr/>
            <a:r>
              <a:t>Das ändert sich aber vielleicht jetzt, wenn man sich die Theorien nichtlineares Systeme, Fraktalgeometrie etc. anschaut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1_Titelfolie-hsan">
    <p:spTree>
      <p:nvGrpSpPr>
        <p:cNvPr id="1" name=""/>
        <p:cNvGrpSpPr/>
        <p:nvPr/>
      </p:nvGrpSpPr>
      <p:grpSpPr>
        <a:xfrm>
          <a:off x="0" y="0"/>
          <a:ext cx="0" cy="0"/>
          <a:chOff x="0" y="0"/>
          <a:chExt cx="0" cy="0"/>
        </a:xfrm>
      </p:grpSpPr>
      <p:sp>
        <p:nvSpPr>
          <p:cNvPr id="11" name="Titeltext"/>
          <p:cNvSpPr txBox="1"/>
          <p:nvPr>
            <p:ph type="title"/>
          </p:nvPr>
        </p:nvSpPr>
        <p:spPr>
          <a:xfrm>
            <a:off x="894079" y="3287927"/>
            <a:ext cx="11216642" cy="2482999"/>
          </a:xfrm>
          <a:prstGeom prst="rect">
            <a:avLst/>
          </a:prstGeom>
        </p:spPr>
        <p:txBody>
          <a:bodyPr lIns="48767" tIns="48767" rIns="48767" bIns="48767">
            <a:normAutofit fontScale="100000" lnSpcReduction="0"/>
          </a:bodyPr>
          <a:lstStyle>
            <a:lvl1pPr algn="r">
              <a:lnSpc>
                <a:spcPct val="100000"/>
              </a:lnSpc>
              <a:spcBef>
                <a:spcPts val="1000"/>
              </a:spcBef>
              <a:defRPr sz="8400">
                <a:solidFill>
                  <a:schemeClr val="accent5"/>
                </a:solidFill>
              </a:defRPr>
            </a:lvl1pPr>
          </a:lstStyle>
          <a:p>
            <a:pPr/>
            <a:r>
              <a:t>Titeltext</a:t>
            </a:r>
          </a:p>
        </p:txBody>
      </p:sp>
      <p:sp>
        <p:nvSpPr>
          <p:cNvPr id="12" name="Textebene 1…"/>
          <p:cNvSpPr txBox="1"/>
          <p:nvPr>
            <p:ph type="body" sz="quarter" idx="1"/>
          </p:nvPr>
        </p:nvSpPr>
        <p:spPr>
          <a:xfrm>
            <a:off x="894079" y="5821125"/>
            <a:ext cx="11216642" cy="1533761"/>
          </a:xfrm>
          <a:prstGeom prst="rect">
            <a:avLst/>
          </a:prstGeom>
        </p:spPr>
        <p:txBody>
          <a:bodyPr lIns="48767" tIns="48767" rIns="48767" bIns="48767"/>
          <a:lstStyle>
            <a:lvl1pPr marL="127000" indent="0" algn="r">
              <a:lnSpc>
                <a:spcPct val="90000"/>
              </a:lnSpc>
              <a:spcBef>
                <a:spcPts val="1400"/>
              </a:spcBef>
              <a:buSzTx/>
              <a:buNone/>
              <a:defRPr sz="3500">
                <a:solidFill>
                  <a:schemeClr val="accent6"/>
                </a:solidFill>
              </a:defRPr>
            </a:lvl1pPr>
            <a:lvl2pPr marL="127000" indent="457200" algn="r">
              <a:lnSpc>
                <a:spcPct val="90000"/>
              </a:lnSpc>
              <a:spcBef>
                <a:spcPts val="1400"/>
              </a:spcBef>
              <a:buSzTx/>
              <a:buNone/>
              <a:defRPr sz="3500">
                <a:solidFill>
                  <a:schemeClr val="accent1">
                    <a:lumOff val="12843"/>
                  </a:schemeClr>
                </a:solidFill>
              </a:defRPr>
            </a:lvl2pPr>
            <a:lvl3pPr marL="127000" indent="914400" algn="r">
              <a:lnSpc>
                <a:spcPct val="90000"/>
              </a:lnSpc>
              <a:spcBef>
                <a:spcPts val="1400"/>
              </a:spcBef>
              <a:buSzTx/>
              <a:buNone/>
              <a:defRPr sz="3500">
                <a:solidFill>
                  <a:srgbClr val="497CAA"/>
                </a:solidFill>
              </a:defRPr>
            </a:lvl3pPr>
            <a:lvl4pPr marL="127000" indent="1371600" algn="r">
              <a:lnSpc>
                <a:spcPct val="90000"/>
              </a:lnSpc>
              <a:spcBef>
                <a:spcPts val="1400"/>
              </a:spcBef>
              <a:buSzTx/>
              <a:buNone/>
              <a:defRPr sz="3500">
                <a:solidFill>
                  <a:srgbClr val="497CAA"/>
                </a:solidFill>
              </a:defRPr>
            </a:lvl4pPr>
            <a:lvl5pPr marL="127000" indent="1828800" algn="r">
              <a:lnSpc>
                <a:spcPct val="90000"/>
              </a:lnSpc>
              <a:spcBef>
                <a:spcPts val="1400"/>
              </a:spcBef>
              <a:buSzTx/>
              <a:buNone/>
              <a:defRPr sz="3500">
                <a:solidFill>
                  <a:srgbClr val="497CAA"/>
                </a:solidFill>
              </a:defRPr>
            </a:lvl5pPr>
          </a:lstStyle>
          <a:p>
            <a:pPr/>
            <a:r>
              <a:t>Textebene 1</a:t>
            </a:r>
          </a:p>
          <a:p>
            <a:pPr lvl="1"/>
            <a:r>
              <a:t>Textebene 2</a:t>
            </a:r>
          </a:p>
          <a:p>
            <a:pPr lvl="2"/>
            <a:r>
              <a:t>Textebene 3</a:t>
            </a:r>
          </a:p>
          <a:p>
            <a:pPr lvl="3"/>
            <a:r>
              <a:t>Textebene 4</a:t>
            </a:r>
          </a:p>
          <a:p>
            <a:pPr lvl="4"/>
            <a:r>
              <a:t>Textebene 5</a:t>
            </a:r>
          </a:p>
        </p:txBody>
      </p:sp>
      <p:sp>
        <p:nvSpPr>
          <p:cNvPr id="13" name="Rechteck 6"/>
          <p:cNvSpPr/>
          <p:nvPr/>
        </p:nvSpPr>
        <p:spPr>
          <a:xfrm>
            <a:off x="-1" y="1219199"/>
            <a:ext cx="13004801" cy="1333395"/>
          </a:xfrm>
          <a:prstGeom prst="rect">
            <a:avLst/>
          </a:prstGeom>
          <a:solidFill>
            <a:schemeClr val="accent5">
              <a:hueOff val="-326855"/>
              <a:satOff val="32847"/>
              <a:lumOff val="-6386"/>
            </a:schemeClr>
          </a:solidFill>
          <a:ln w="12700">
            <a:miter lim="400000"/>
          </a:ln>
        </p:spPr>
        <p:txBody>
          <a:bodyPr lIns="48767" tIns="48767" rIns="48767" bIns="48767" anchor="ctr"/>
          <a:lstStyle/>
          <a:p>
            <a:pPr marL="127000" marR="127000" algn="ctr" defTabSz="1300480">
              <a:lnSpc>
                <a:spcPct val="90000"/>
              </a:lnSpc>
              <a:spcBef>
                <a:spcPts val="1400"/>
              </a:spcBef>
              <a:defRPr sz="2000">
                <a:solidFill>
                  <a:srgbClr val="FFFFFF"/>
                </a:solidFill>
              </a:defRPr>
            </a:pPr>
          </a:p>
        </p:txBody>
      </p:sp>
      <p:pic>
        <p:nvPicPr>
          <p:cNvPr id="14" name="Grafik 7" descr="Grafik 7"/>
          <p:cNvPicPr>
            <a:picLocks noChangeAspect="1"/>
          </p:cNvPicPr>
          <p:nvPr/>
        </p:nvPicPr>
        <p:blipFill>
          <a:blip r:embed="rId2">
            <a:extLst/>
          </a:blip>
          <a:stretch>
            <a:fillRect/>
          </a:stretch>
        </p:blipFill>
        <p:spPr>
          <a:xfrm>
            <a:off x="906049" y="1611398"/>
            <a:ext cx="1836001" cy="578189"/>
          </a:xfrm>
          <a:prstGeom prst="rect">
            <a:avLst/>
          </a:prstGeom>
          <a:ln w="12700">
            <a:miter lim="400000"/>
          </a:ln>
        </p:spPr>
      </p:pic>
      <p:sp>
        <p:nvSpPr>
          <p:cNvPr id="15" name="Textfeld 8"/>
          <p:cNvSpPr txBox="1"/>
          <p:nvPr/>
        </p:nvSpPr>
        <p:spPr>
          <a:xfrm>
            <a:off x="2689703" y="1680274"/>
            <a:ext cx="9947252" cy="4404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p>
            <a:pPr algn="r" defTabSz="1300480">
              <a:defRPr sz="2000">
                <a:solidFill>
                  <a:srgbClr val="FFFFFF"/>
                </a:solidFill>
                <a:latin typeface="Open Sans Regular"/>
                <a:ea typeface="Open Sans Regular"/>
                <a:cs typeface="Open Sans Regular"/>
                <a:sym typeface="Open Sans Regular"/>
              </a:defRPr>
            </a:pPr>
            <a:r>
              <a:rPr>
                <a:latin typeface="Open Sans Bold"/>
                <a:ea typeface="Open Sans Bold"/>
                <a:cs typeface="Open Sans Bold"/>
                <a:sym typeface="Open Sans Bold"/>
              </a:rPr>
              <a:t>a</a:t>
            </a:r>
            <a:r>
              <a:t>ngewandte </a:t>
            </a:r>
            <a:r>
              <a:rPr>
                <a:latin typeface="Open Sans Bold"/>
                <a:ea typeface="Open Sans Bold"/>
                <a:cs typeface="Open Sans Bold"/>
                <a:sym typeface="Open Sans Bold"/>
              </a:rPr>
              <a:t>w</a:t>
            </a:r>
            <a:r>
              <a:t>irtschafts- und </a:t>
            </a:r>
            <a:r>
              <a:rPr>
                <a:latin typeface="Open Sans Bold"/>
                <a:ea typeface="Open Sans Bold"/>
                <a:cs typeface="Open Sans Bold"/>
                <a:sym typeface="Open Sans Bold"/>
              </a:rPr>
              <a:t>m</a:t>
            </a:r>
            <a:r>
              <a:t>edienpsychologie</a:t>
            </a:r>
          </a:p>
        </p:txBody>
      </p:sp>
      <p:pic>
        <p:nvPicPr>
          <p:cNvPr id="16" name="Grafik 11" descr="Grafik 11"/>
          <p:cNvPicPr>
            <a:picLocks noChangeAspect="1"/>
          </p:cNvPicPr>
          <p:nvPr/>
        </p:nvPicPr>
        <p:blipFill>
          <a:blip r:embed="rId3">
            <a:extLst/>
          </a:blip>
          <a:stretch>
            <a:fillRect/>
          </a:stretch>
        </p:blipFill>
        <p:spPr>
          <a:xfrm>
            <a:off x="10754250" y="8879478"/>
            <a:ext cx="1630034" cy="704467"/>
          </a:xfrm>
          <a:prstGeom prst="rect">
            <a:avLst/>
          </a:prstGeom>
          <a:ln w="12700">
            <a:miter lim="400000"/>
          </a:ln>
        </p:spPr>
      </p:pic>
      <p:sp>
        <p:nvSpPr>
          <p:cNvPr id="17" name="Foliennummer"/>
          <p:cNvSpPr txBox="1"/>
          <p:nvPr>
            <p:ph type="sldNum" sz="quarter" idx="2"/>
          </p:nvPr>
        </p:nvSpPr>
        <p:spPr>
          <a:xfrm>
            <a:off x="6285653" y="7802457"/>
            <a:ext cx="3034455" cy="393701"/>
          </a:xfrm>
          <a:prstGeom prst="rect">
            <a:avLst/>
          </a:prstGeom>
        </p:spPr>
        <p:txBody>
          <a:bodyPr wrap="none" lIns="48767" tIns="48767" rIns="48767" bIns="48767" anchor="ctr"/>
          <a:lstStyle>
            <a:lvl1pPr defTabSz="1300480">
              <a:defRPr sz="18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Übung_ohne_Inhalt">
    <p:spTree>
      <p:nvGrpSpPr>
        <p:cNvPr id="1" name=""/>
        <p:cNvGrpSpPr/>
        <p:nvPr/>
      </p:nvGrpSpPr>
      <p:grpSpPr>
        <a:xfrm>
          <a:off x="0" y="0"/>
          <a:ext cx="0" cy="0"/>
          <a:chOff x="0" y="0"/>
          <a:chExt cx="0" cy="0"/>
        </a:xfrm>
      </p:grpSpPr>
      <p:sp>
        <p:nvSpPr>
          <p:cNvPr id="99" name="Foliennummer"/>
          <p:cNvSpPr txBox="1"/>
          <p:nvPr>
            <p:ph type="sldNum" sz="quarter" idx="2"/>
          </p:nvPr>
        </p:nvSpPr>
        <p:spPr>
          <a:xfrm>
            <a:off x="12534900" y="9144000"/>
            <a:ext cx="430358" cy="327432"/>
          </a:xfrm>
          <a:prstGeom prst="rect">
            <a:avLst/>
          </a:prstGeom>
        </p:spPr>
        <p:txBody>
          <a:bodyPr/>
          <a:lstStyle/>
          <a:p>
            <a:pPr/>
            <a:fld id="{86CB4B4D-7CA3-9044-876B-883B54F8677D}" type="slidenum"/>
          </a:p>
        </p:txBody>
      </p:sp>
      <p:sp>
        <p:nvSpPr>
          <p:cNvPr id="100" name="Titeltext"/>
          <p:cNvSpPr txBox="1"/>
          <p:nvPr>
            <p:ph type="body" sz="quarter" idx="21" hasCustomPrompt="1"/>
          </p:nvPr>
        </p:nvSpPr>
        <p:spPr>
          <a:xfrm>
            <a:off x="1616353" y="-18727"/>
            <a:ext cx="1139253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101" name="Büste"/>
          <p:cNvSpPr/>
          <p:nvPr/>
        </p:nvSpPr>
        <p:spPr>
          <a:xfrm>
            <a:off x="511755" y="248578"/>
            <a:ext cx="1014948" cy="879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chemeClr val="accent5">
              <a:hueOff val="-326855"/>
              <a:satOff val="32847"/>
              <a:lumOff val="-6386"/>
            </a:schemeClr>
          </a:solidFill>
          <a:ln w="12700">
            <a:miter lim="400000"/>
          </a:ln>
        </p:spPr>
        <p:txBody>
          <a:bodyPr lIns="65023" tIns="65023" rIns="65023" bIns="65023" anchor="ctr"/>
          <a:lstStyle/>
          <a:p>
            <a:pPr algn="ctr"/>
          </a:p>
        </p:txBody>
      </p:sp>
      <p:sp>
        <p:nvSpPr>
          <p:cNvPr id="102"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leer_invertiert">
    <p:bg>
      <p:bgPr>
        <a:solidFill>
          <a:schemeClr val="accent5">
            <a:hueOff val="-326855"/>
            <a:satOff val="32847"/>
            <a:lumOff val="-6386"/>
          </a:schemeClr>
        </a:solidFill>
      </p:bgPr>
    </p:bg>
    <p:spTree>
      <p:nvGrpSpPr>
        <p:cNvPr id="1" name=""/>
        <p:cNvGrpSpPr/>
        <p:nvPr/>
      </p:nvGrpSpPr>
      <p:grpSpPr>
        <a:xfrm>
          <a:off x="0" y="0"/>
          <a:ext cx="0" cy="0"/>
          <a:chOff x="0" y="0"/>
          <a:chExt cx="0" cy="0"/>
        </a:xfrm>
      </p:grpSpPr>
      <p:sp>
        <p:nvSpPr>
          <p:cNvPr id="109"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Nur_Titel_invertiert">
    <p:bg>
      <p:bgPr>
        <a:solidFill>
          <a:schemeClr val="accent5">
            <a:hueOff val="-326855"/>
            <a:satOff val="32847"/>
            <a:lumOff val="-6386"/>
          </a:schemeClr>
        </a:solidFill>
      </p:bgPr>
    </p:bg>
    <p:spTree>
      <p:nvGrpSpPr>
        <p:cNvPr id="1" name=""/>
        <p:cNvGrpSpPr/>
        <p:nvPr/>
      </p:nvGrpSpPr>
      <p:grpSpPr>
        <a:xfrm>
          <a:off x="0" y="0"/>
          <a:ext cx="0" cy="0"/>
          <a:chOff x="0" y="0"/>
          <a:chExt cx="0" cy="0"/>
        </a:xfrm>
      </p:grpSpPr>
      <p:sp>
        <p:nvSpPr>
          <p:cNvPr id="116"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117"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rgbClr val="FFFFFF"/>
                </a:solidFill>
                <a:latin typeface="Yanone Kaffeesatz Regular"/>
                <a:ea typeface="Yanone Kaffeesatz Regular"/>
                <a:cs typeface="Yanone Kaffeesatz Regular"/>
                <a:sym typeface="Yanone Kaffeesatz Regular"/>
              </a:defRPr>
            </a:lvl1pPr>
          </a:lstStyle>
          <a:p>
            <a:pPr/>
            <a:r>
              <a:t>Folientitel</a:t>
            </a:r>
          </a:p>
        </p:txBody>
      </p:sp>
      <p:sp>
        <p:nvSpPr>
          <p:cNvPr id="118"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Titel_zwei_Hälften">
    <p:spTree>
      <p:nvGrpSpPr>
        <p:cNvPr id="1" name=""/>
        <p:cNvGrpSpPr/>
        <p:nvPr/>
      </p:nvGrpSpPr>
      <p:grpSpPr>
        <a:xfrm>
          <a:off x="0" y="0"/>
          <a:ext cx="0" cy="0"/>
          <a:chOff x="0" y="0"/>
          <a:chExt cx="0" cy="0"/>
        </a:xfrm>
      </p:grpSpPr>
      <p:sp>
        <p:nvSpPr>
          <p:cNvPr id="125"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126"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127" name="Textebene…"/>
          <p:cNvSpPr txBox="1"/>
          <p:nvPr>
            <p:ph type="body" sz="half" idx="22" hasCustomPrompt="1"/>
          </p:nvPr>
        </p:nvSpPr>
        <p:spPr>
          <a:xfrm>
            <a:off x="279552" y="1904999"/>
            <a:ext cx="5764613" cy="6350001"/>
          </a:xfrm>
          <a:prstGeom prst="rect">
            <a:avLst/>
          </a:prstGeom>
        </p:spPr>
        <p:txBody>
          <a:bodyPr lIns="63500" tIns="63500" rIns="63500" bIns="63500">
            <a:normAutofit fontScale="100000" lnSpcReduction="0"/>
          </a:bodyPr>
          <a:lstStyle/>
          <a:p>
            <a:pPr marL="127000" indent="0" algn="ctr">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Standardtext hier eingeben</a:t>
            </a:r>
          </a:p>
          <a:p>
            <a:pPr marL="444500" indent="-317500">
              <a:buClr>
                <a:schemeClr val="accent5"/>
              </a:buClr>
              <a:buFont typeface="Arial"/>
              <a:buChar char="▶︎"/>
            </a:pPr>
            <a:r>
              <a:t/>
            </a:r>
          </a:p>
        </p:txBody>
      </p:sp>
      <p:sp>
        <p:nvSpPr>
          <p:cNvPr id="128"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p>
        </p:txBody>
      </p:sp>
      <p:sp>
        <p:nvSpPr>
          <p:cNvPr id="129" name="Textebene 1…"/>
          <p:cNvSpPr txBox="1"/>
          <p:nvPr>
            <p:ph type="body" sz="half" idx="23"/>
          </p:nvPr>
        </p:nvSpPr>
        <p:spPr>
          <a:xfrm>
            <a:off x="6690360" y="1904999"/>
            <a:ext cx="6044165" cy="6350001"/>
          </a:xfrm>
          <a:prstGeom prst="rect">
            <a:avLst/>
          </a:prstGeom>
        </p:spPr>
        <p:txBody>
          <a:bodyPr lIns="63500" tIns="63500" rIns="63500" bIns="63500">
            <a:normAutofit fontScale="100000" lnSpcReduction="0"/>
          </a:bodyPr>
          <a:lstStyle/>
          <a:p>
            <a:pPr marL="127000" indent="0" algn="ctr">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Textebene 1</a:t>
            </a:r>
          </a:p>
          <a:p>
            <a:pPr marL="444500" indent="-317500">
              <a:buClr>
                <a:schemeClr val="accent5"/>
              </a:buClr>
              <a:buFont typeface="Arial"/>
              <a:buChar char="▶︎"/>
            </a:pPr>
            <a:r>
              <a:t>Text</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Zwischenfolie">
    <p:spTree>
      <p:nvGrpSpPr>
        <p:cNvPr id="1" name=""/>
        <p:cNvGrpSpPr/>
        <p:nvPr/>
      </p:nvGrpSpPr>
      <p:grpSpPr>
        <a:xfrm>
          <a:off x="0" y="0"/>
          <a:ext cx="0" cy="0"/>
          <a:chOff x="0" y="0"/>
          <a:chExt cx="0" cy="0"/>
        </a:xfrm>
      </p:grpSpPr>
      <p:sp>
        <p:nvSpPr>
          <p:cNvPr id="24"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25" name="Titeltext"/>
          <p:cNvSpPr txBox="1"/>
          <p:nvPr>
            <p:ph type="title"/>
          </p:nvPr>
        </p:nvSpPr>
        <p:spPr>
          <a:xfrm>
            <a:off x="650239" y="4758266"/>
            <a:ext cx="11704322" cy="2406792"/>
          </a:xfrm>
          <a:prstGeom prst="rect">
            <a:avLst/>
          </a:prstGeom>
        </p:spPr>
        <p:txBody>
          <a:bodyPr/>
          <a:lstStyle>
            <a:lvl1pPr algn="r">
              <a:defRPr sz="8400">
                <a:solidFill>
                  <a:schemeClr val="accent5"/>
                </a:solidFill>
              </a:defRPr>
            </a:lvl1pPr>
          </a:lstStyle>
          <a:p>
            <a:pPr/>
            <a:r>
              <a:t>Titeltext</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el_und_Inhalt">
    <p:spTree>
      <p:nvGrpSpPr>
        <p:cNvPr id="1" name=""/>
        <p:cNvGrpSpPr/>
        <p:nvPr/>
      </p:nvGrpSpPr>
      <p:grpSpPr>
        <a:xfrm>
          <a:off x="0" y="0"/>
          <a:ext cx="0" cy="0"/>
          <a:chOff x="0" y="0"/>
          <a:chExt cx="0" cy="0"/>
        </a:xfrm>
      </p:grpSpPr>
      <p:sp>
        <p:nvSpPr>
          <p:cNvPr id="32"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33"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34" name="Textebene 1"/>
          <p:cNvSpPr txBox="1"/>
          <p:nvPr>
            <p:ph type="body" idx="22" hasCustomPrompt="1"/>
          </p:nvPr>
        </p:nvSpPr>
        <p:spPr>
          <a:xfrm>
            <a:off x="282297" y="1904999"/>
            <a:ext cx="12248713" cy="6350001"/>
          </a:xfrm>
          <a:prstGeom prst="rect">
            <a:avLst/>
          </a:prstGeom>
        </p:spPr>
        <p:txBody>
          <a:bodyPr lIns="63500" tIns="63500" rIns="63500" bIns="63500">
            <a:normAutofit fontScale="100000" lnSpcReduction="0"/>
          </a:bodyPr>
          <a:lstStyle>
            <a:lvl1pPr marL="444500" indent="-317500">
              <a:buClr>
                <a:schemeClr val="accent5"/>
              </a:buClr>
              <a:buFont typeface="Arial"/>
              <a:buChar char="▶︎"/>
            </a:lvl1pPr>
          </a:lstStyle>
          <a:p>
            <a:pPr/>
            <a:r>
              <a:t>Standardtext hier eingeben</a:t>
            </a:r>
          </a:p>
        </p:txBody>
      </p:sp>
      <p:sp>
        <p:nvSpPr>
          <p:cNvPr id="35"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el_Untertitelund_Inhalt">
    <p:spTree>
      <p:nvGrpSpPr>
        <p:cNvPr id="1" name=""/>
        <p:cNvGrpSpPr/>
        <p:nvPr/>
      </p:nvGrpSpPr>
      <p:grpSpPr>
        <a:xfrm>
          <a:off x="0" y="0"/>
          <a:ext cx="0" cy="0"/>
          <a:chOff x="0" y="0"/>
          <a:chExt cx="0" cy="0"/>
        </a:xfrm>
      </p:grpSpPr>
      <p:sp>
        <p:nvSpPr>
          <p:cNvPr id="42"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43"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44" name="Textebene 1"/>
          <p:cNvSpPr txBox="1"/>
          <p:nvPr>
            <p:ph type="body" idx="22" hasCustomPrompt="1"/>
          </p:nvPr>
        </p:nvSpPr>
        <p:spPr>
          <a:xfrm>
            <a:off x="310913" y="1904999"/>
            <a:ext cx="12382974" cy="6350001"/>
          </a:xfrm>
          <a:prstGeom prst="rect">
            <a:avLst/>
          </a:prstGeom>
        </p:spPr>
        <p:txBody>
          <a:bodyPr lIns="63500" tIns="63500" rIns="63500" bIns="63500">
            <a:normAutofit fontScale="100000" lnSpcReduction="0"/>
          </a:bodyPr>
          <a:lstStyle>
            <a:lvl1pPr marL="444500" indent="-317500">
              <a:buClr>
                <a:schemeClr val="accent5"/>
              </a:buClr>
              <a:buFont typeface="Arial"/>
              <a:buChar char="▶︎"/>
            </a:lvl1pPr>
          </a:lstStyle>
          <a:p>
            <a:pPr/>
            <a:r>
              <a:t>Standardtext hier eingeben</a:t>
            </a:r>
          </a:p>
        </p:txBody>
      </p:sp>
      <p:sp>
        <p:nvSpPr>
          <p:cNvPr id="45"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itel_OHNE_Inhalt">
    <p:spTree>
      <p:nvGrpSpPr>
        <p:cNvPr id="1" name=""/>
        <p:cNvGrpSpPr/>
        <p:nvPr/>
      </p:nvGrpSpPr>
      <p:grpSpPr>
        <a:xfrm>
          <a:off x="0" y="0"/>
          <a:ext cx="0" cy="0"/>
          <a:chOff x="0" y="0"/>
          <a:chExt cx="0" cy="0"/>
        </a:xfrm>
      </p:grpSpPr>
      <p:sp>
        <p:nvSpPr>
          <p:cNvPr id="52"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53"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54"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el_rechts_Text">
    <p:spTree>
      <p:nvGrpSpPr>
        <p:cNvPr id="1" name=""/>
        <p:cNvGrpSpPr/>
        <p:nvPr/>
      </p:nvGrpSpPr>
      <p:grpSpPr>
        <a:xfrm>
          <a:off x="0" y="0"/>
          <a:ext cx="0" cy="0"/>
          <a:chOff x="0" y="0"/>
          <a:chExt cx="0" cy="0"/>
        </a:xfrm>
      </p:grpSpPr>
      <p:sp>
        <p:nvSpPr>
          <p:cNvPr id="61"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62"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63" name="Textebene 1"/>
          <p:cNvSpPr txBox="1"/>
          <p:nvPr>
            <p:ph type="body" sz="half" idx="22" hasCustomPrompt="1"/>
          </p:nvPr>
        </p:nvSpPr>
        <p:spPr>
          <a:xfrm>
            <a:off x="6238180" y="1905000"/>
            <a:ext cx="6760469" cy="6350000"/>
          </a:xfrm>
          <a:prstGeom prst="rect">
            <a:avLst/>
          </a:prstGeom>
        </p:spPr>
        <p:txBody>
          <a:bodyPr lIns="127000" tIns="127000" rIns="127000" bIns="127000">
            <a:normAutofit fontScale="100000" lnSpcReduction="0"/>
          </a:bodyPr>
          <a:lstStyle>
            <a:lvl1pPr marL="444500" indent="-317500">
              <a:buClr>
                <a:schemeClr val="accent5"/>
              </a:buClr>
              <a:buFont typeface="Arial"/>
              <a:buChar char="▶︎"/>
            </a:lvl1pPr>
          </a:lstStyle>
          <a:p>
            <a:pPr/>
            <a:r>
              <a:t>Standardtext hier eingeben</a:t>
            </a:r>
          </a:p>
        </p:txBody>
      </p:sp>
      <p:sp>
        <p:nvSpPr>
          <p:cNvPr id="64"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a_Titel_links_Text">
    <p:spTree>
      <p:nvGrpSpPr>
        <p:cNvPr id="1" name=""/>
        <p:cNvGrpSpPr/>
        <p:nvPr/>
      </p:nvGrpSpPr>
      <p:grpSpPr>
        <a:xfrm>
          <a:off x="0" y="0"/>
          <a:ext cx="0" cy="0"/>
          <a:chOff x="0" y="0"/>
          <a:chExt cx="0" cy="0"/>
        </a:xfrm>
      </p:grpSpPr>
      <p:sp>
        <p:nvSpPr>
          <p:cNvPr id="71" name="Foliennummer"/>
          <p:cNvSpPr txBox="1"/>
          <p:nvPr>
            <p:ph type="sldNum" sz="quarter" idx="2"/>
          </p:nvPr>
        </p:nvSpPr>
        <p:spPr>
          <a:xfrm>
            <a:off x="10795555" y="9142635"/>
            <a:ext cx="2167467" cy="327433"/>
          </a:xfrm>
          <a:prstGeom prst="rect">
            <a:avLst/>
          </a:prstGeom>
        </p:spPr>
        <p:txBody>
          <a:bodyPr/>
          <a:lstStyle/>
          <a:p>
            <a:pPr/>
            <a:fld id="{86CB4B4D-7CA3-9044-876B-883B54F8677D}" type="slidenum"/>
          </a:p>
        </p:txBody>
      </p:sp>
      <p:sp>
        <p:nvSpPr>
          <p:cNvPr id="72" name="Titeltext"/>
          <p:cNvSpPr txBox="1"/>
          <p:nvPr>
            <p:ph type="body" sz="quarter" idx="21" hasCustomPrompt="1"/>
          </p:nvPr>
        </p:nvSpPr>
        <p:spPr>
          <a:xfrm>
            <a:off x="-4087" y="-18727"/>
            <a:ext cx="1301297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73" name="Textebene…"/>
          <p:cNvSpPr txBox="1"/>
          <p:nvPr>
            <p:ph type="body" sz="half" idx="22" hasCustomPrompt="1"/>
          </p:nvPr>
        </p:nvSpPr>
        <p:spPr>
          <a:xfrm>
            <a:off x="279552" y="1905000"/>
            <a:ext cx="5764613" cy="6350000"/>
          </a:xfrm>
          <a:prstGeom prst="rect">
            <a:avLst/>
          </a:prstGeom>
        </p:spPr>
        <p:txBody>
          <a:bodyPr lIns="63500" tIns="63500" rIns="63500" bIns="63500">
            <a:normAutofit fontScale="100000" lnSpcReduction="0"/>
          </a:bodyPr>
          <a:lstStyle/>
          <a:p>
            <a:pPr marL="127000" indent="0" algn="ctr">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Standardtext hier eingeben</a:t>
            </a:r>
          </a:p>
          <a:p>
            <a:pPr marL="444500" indent="-317500">
              <a:buClr>
                <a:schemeClr val="accent5"/>
              </a:buClr>
              <a:buFont typeface="Arial"/>
              <a:buChar char="▶︎"/>
            </a:pPr>
            <a:r>
              <a:t/>
            </a:r>
          </a:p>
        </p:txBody>
      </p:sp>
      <p:sp>
        <p:nvSpPr>
          <p:cNvPr id="74"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weiß">
    <p:spTree>
      <p:nvGrpSpPr>
        <p:cNvPr id="1" name=""/>
        <p:cNvGrpSpPr/>
        <p:nvPr/>
      </p:nvGrpSpPr>
      <p:grpSpPr>
        <a:xfrm>
          <a:off x="0" y="0"/>
          <a:ext cx="0" cy="0"/>
          <a:chOff x="0" y="0"/>
          <a:chExt cx="0" cy="0"/>
        </a:xfrm>
      </p:grpSpPr>
      <p:sp>
        <p:nvSpPr>
          <p:cNvPr id="81"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Übung">
    <p:spTree>
      <p:nvGrpSpPr>
        <p:cNvPr id="1" name=""/>
        <p:cNvGrpSpPr/>
        <p:nvPr/>
      </p:nvGrpSpPr>
      <p:grpSpPr>
        <a:xfrm>
          <a:off x="0" y="0"/>
          <a:ext cx="0" cy="0"/>
          <a:chOff x="0" y="0"/>
          <a:chExt cx="0" cy="0"/>
        </a:xfrm>
      </p:grpSpPr>
      <p:sp>
        <p:nvSpPr>
          <p:cNvPr id="88" name="Foliennummer"/>
          <p:cNvSpPr txBox="1"/>
          <p:nvPr>
            <p:ph type="sldNum" sz="quarter" idx="2"/>
          </p:nvPr>
        </p:nvSpPr>
        <p:spPr>
          <a:xfrm>
            <a:off x="12530984" y="9143496"/>
            <a:ext cx="430344" cy="327432"/>
          </a:xfrm>
          <a:prstGeom prst="rect">
            <a:avLst/>
          </a:prstGeom>
        </p:spPr>
        <p:txBody>
          <a:bodyPr/>
          <a:lstStyle/>
          <a:p>
            <a:pPr/>
            <a:fld id="{86CB4B4D-7CA3-9044-876B-883B54F8677D}" type="slidenum"/>
          </a:p>
        </p:txBody>
      </p:sp>
      <p:sp>
        <p:nvSpPr>
          <p:cNvPr id="89" name="Textebene 1"/>
          <p:cNvSpPr txBox="1"/>
          <p:nvPr>
            <p:ph type="body" idx="21" hasCustomPrompt="1"/>
          </p:nvPr>
        </p:nvSpPr>
        <p:spPr>
          <a:xfrm>
            <a:off x="233931" y="1905000"/>
            <a:ext cx="12294193" cy="6350000"/>
          </a:xfrm>
          <a:prstGeom prst="rect">
            <a:avLst/>
          </a:prstGeom>
        </p:spPr>
        <p:txBody>
          <a:bodyPr lIns="48767" tIns="48767" rIns="48767" bIns="48767">
            <a:normAutofit fontScale="100000" lnSpcReduction="0"/>
          </a:bodyPr>
          <a:lstStyle>
            <a:lvl1pPr marL="444500" indent="-317500">
              <a:buClr>
                <a:schemeClr val="accent5"/>
              </a:buClr>
              <a:buFont typeface="Arial"/>
              <a:buChar char="▶︎"/>
            </a:lvl1pPr>
          </a:lstStyle>
          <a:p>
            <a:pPr/>
            <a:r>
              <a:t>Standardtext hier eingeben</a:t>
            </a:r>
          </a:p>
        </p:txBody>
      </p:sp>
      <p:sp>
        <p:nvSpPr>
          <p:cNvPr id="90" name="Titeltext"/>
          <p:cNvSpPr txBox="1"/>
          <p:nvPr>
            <p:ph type="body" sz="quarter" idx="22" hasCustomPrompt="1"/>
          </p:nvPr>
        </p:nvSpPr>
        <p:spPr>
          <a:xfrm>
            <a:off x="1616353" y="-18727"/>
            <a:ext cx="11392534" cy="1413935"/>
          </a:xfrm>
          <a:prstGeom prst="rect">
            <a:avLst/>
          </a:prstGeom>
        </p:spPr>
        <p:txBody>
          <a:bodyPr lIns="48767" tIns="48767" rIns="48767" bIns="48767" anchor="ctr">
            <a:normAutofit fontScale="100000" lnSpcReduction="0"/>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pPr/>
            <a:r>
              <a:t>Folientitel</a:t>
            </a:r>
          </a:p>
        </p:txBody>
      </p:sp>
      <p:sp>
        <p:nvSpPr>
          <p:cNvPr id="91" name="Büste"/>
          <p:cNvSpPr/>
          <p:nvPr/>
        </p:nvSpPr>
        <p:spPr>
          <a:xfrm>
            <a:off x="511755" y="248578"/>
            <a:ext cx="1014948" cy="879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chemeClr val="accent5">
              <a:hueOff val="-326855"/>
              <a:satOff val="32847"/>
              <a:lumOff val="-6386"/>
            </a:schemeClr>
          </a:solidFill>
          <a:ln w="12700">
            <a:miter lim="400000"/>
          </a:ln>
        </p:spPr>
        <p:txBody>
          <a:bodyPr lIns="65023" tIns="65023" rIns="65023" bIns="65023" anchor="ctr"/>
          <a:lstStyle/>
          <a:p>
            <a:pPr algn="ctr"/>
          </a:p>
        </p:txBody>
      </p:sp>
      <p:sp>
        <p:nvSpPr>
          <p:cNvPr id="92"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Foliennummer"/>
          <p:cNvSpPr txBox="1"/>
          <p:nvPr>
            <p:ph type="sldNum" sz="quarter" idx="2"/>
          </p:nvPr>
        </p:nvSpPr>
        <p:spPr>
          <a:xfrm>
            <a:off x="10795000" y="9137650"/>
            <a:ext cx="2029566" cy="327432"/>
          </a:xfrm>
          <a:prstGeom prst="rect">
            <a:avLst/>
          </a:prstGeom>
          <a:ln w="12700">
            <a:miter lim="400000"/>
          </a:ln>
        </p:spPr>
        <p:txBody>
          <a:bodyPr lIns="65023" tIns="65023" rIns="65023" bIns="65023">
            <a:spAutoFit/>
          </a:bodyPr>
          <a:lstStyle>
            <a:lvl1pPr algn="r">
              <a:defRPr sz="1400">
                <a:solidFill>
                  <a:schemeClr val="accent1"/>
                </a:solidFill>
                <a:latin typeface="Arial"/>
                <a:ea typeface="Arial"/>
                <a:cs typeface="Arial"/>
                <a:sym typeface="Arial"/>
              </a:defRPr>
            </a:lvl1pPr>
          </a:lstStyle>
          <a:p>
            <a:pPr/>
            <a:fld id="{86CB4B4D-7CA3-9044-876B-883B54F8677D}" type="slidenum"/>
          </a:p>
        </p:txBody>
      </p:sp>
      <p:sp>
        <p:nvSpPr>
          <p:cNvPr id="3" name="Titeltext"/>
          <p:cNvSpPr txBox="1"/>
          <p:nvPr>
            <p:ph type="title"/>
          </p:nvPr>
        </p:nvSpPr>
        <p:spPr>
          <a:xfrm>
            <a:off x="650239" y="130950"/>
            <a:ext cx="11704322" cy="214489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lstStyle/>
          <a:p>
            <a:pPr/>
            <a:r>
              <a:t>Titeltext</a:t>
            </a:r>
          </a:p>
        </p:txBody>
      </p:sp>
      <p:sp>
        <p:nvSpPr>
          <p:cNvPr id="4" name="Textebene 1…"/>
          <p:cNvSpPr txBox="1"/>
          <p:nvPr>
            <p:ph type="body" idx="1"/>
          </p:nvPr>
        </p:nvSpPr>
        <p:spPr>
          <a:xfrm>
            <a:off x="650239" y="2275839"/>
            <a:ext cx="11704322" cy="747776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lstStyle/>
          <a:p>
            <a:pPr/>
            <a:r>
              <a:t>Textebene 1</a:t>
            </a:r>
          </a:p>
          <a:p>
            <a:pPr lvl="1"/>
            <a:r>
              <a:t>Textebene 2</a:t>
            </a:r>
          </a:p>
          <a:p>
            <a:pPr lvl="2"/>
            <a:r>
              <a:t>Textebene 3</a:t>
            </a:r>
          </a:p>
          <a:p>
            <a:pPr lvl="3"/>
            <a:r>
              <a:t>Textebene 4</a:t>
            </a:r>
          </a:p>
          <a:p>
            <a:pPr lvl="4"/>
            <a:r>
              <a:t>Textebene 5</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1pPr>
      <a:lvl2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2pPr>
      <a:lvl3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3pPr>
      <a:lvl4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4pPr>
      <a:lvl5pPr marL="127000" marR="127000" indent="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5pPr>
      <a:lvl6pPr marL="127000" marR="127000" indent="45720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6pPr>
      <a:lvl7pPr marL="127000" marR="127000" indent="91440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7pPr>
      <a:lvl8pPr marL="127000" marR="127000" indent="137160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8pPr>
      <a:lvl9pPr marL="127000" marR="127000" indent="1828800" algn="l" defTabSz="1300480" rtl="0" latinLnBrk="0">
        <a:lnSpc>
          <a:spcPct val="90000"/>
        </a:lnSpc>
        <a:spcBef>
          <a:spcPts val="0"/>
        </a:spcBef>
        <a:spcAft>
          <a:spcPts val="0"/>
        </a:spcAft>
        <a:buClrTx/>
        <a:buSzTx/>
        <a:buFontTx/>
        <a:buNone/>
        <a:tabLst/>
        <a:defRPr b="0" baseline="0" cap="none" i="0" spc="0" strike="noStrike" sz="6200" u="none">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9pPr>
    </p:titleStyle>
    <p:bodyStyle>
      <a:lvl1pPr marL="438727" marR="127000" indent="-311727" algn="l" defTabSz="1300480" rtl="0" latinLnBrk="0">
        <a:lnSpc>
          <a:spcPct val="100000"/>
        </a:lnSpc>
        <a:spcBef>
          <a:spcPts val="1000"/>
        </a:spcBef>
        <a:spcAft>
          <a:spcPts val="0"/>
        </a:spcAft>
        <a:buClrTx/>
        <a:buSzPct val="70000"/>
        <a:buFontTx/>
        <a:buChar char="-"/>
        <a:tabLst/>
        <a:defRPr b="0" baseline="0" cap="none" i="0" spc="0" strike="noStrike" sz="2000" u="none">
          <a:solidFill>
            <a:srgbClr val="000000"/>
          </a:solidFill>
          <a:uFillTx/>
          <a:latin typeface="+mj-lt"/>
          <a:ea typeface="+mj-ea"/>
          <a:cs typeface="+mj-cs"/>
          <a:sym typeface="Roboto Condensed Regular"/>
        </a:defRPr>
      </a:lvl1pPr>
      <a:lvl2pPr marL="869950" marR="127000" indent="-285750" algn="l" defTabSz="1300480" rtl="0" latinLnBrk="0">
        <a:lnSpc>
          <a:spcPct val="100000"/>
        </a:lnSpc>
        <a:spcBef>
          <a:spcPts val="1000"/>
        </a:spcBef>
        <a:spcAft>
          <a:spcPts val="0"/>
        </a:spcAft>
        <a:buClrTx/>
        <a:buSzPct val="50000"/>
        <a:buFontTx/>
        <a:buChar char="+"/>
        <a:tabLst/>
        <a:defRPr b="0" baseline="0" cap="none" i="0" spc="0" strike="noStrike" sz="2000" u="none">
          <a:solidFill>
            <a:srgbClr val="000000"/>
          </a:solidFill>
          <a:uFillTx/>
          <a:latin typeface="+mj-lt"/>
          <a:ea typeface="+mj-ea"/>
          <a:cs typeface="+mj-cs"/>
          <a:sym typeface="Roboto Condensed Regular"/>
        </a:defRPr>
      </a:lvl2pPr>
      <a:lvl3pPr marL="381000" marR="127000" indent="-254000" algn="l" defTabSz="1300480" rtl="0" latinLnBrk="0">
        <a:lnSpc>
          <a:spcPct val="100000"/>
        </a:lnSpc>
        <a:spcBef>
          <a:spcPts val="1000"/>
        </a:spcBef>
        <a:spcAft>
          <a:spcPts val="0"/>
        </a:spcAft>
        <a:buClrTx/>
        <a:buSzPct val="70000"/>
        <a:buFontTx/>
        <a:buChar char="•"/>
        <a:tabLst/>
        <a:defRPr b="0" baseline="0" cap="none" i="0" spc="0" strike="noStrike" sz="2000" u="none">
          <a:solidFill>
            <a:srgbClr val="000000"/>
          </a:solidFill>
          <a:uFillTx/>
          <a:latin typeface="+mj-lt"/>
          <a:ea typeface="+mj-ea"/>
          <a:cs typeface="+mj-cs"/>
          <a:sym typeface="Roboto Condensed Regular"/>
        </a:defRPr>
      </a:lvl3pPr>
      <a:lvl4pPr marL="1784350" marR="127000" indent="-285750" algn="l" defTabSz="1300480" rtl="0" latinLnBrk="0">
        <a:lnSpc>
          <a:spcPct val="100000"/>
        </a:lnSpc>
        <a:spcBef>
          <a:spcPts val="1000"/>
        </a:spcBef>
        <a:spcAft>
          <a:spcPts val="0"/>
        </a:spcAft>
        <a:buClrTx/>
        <a:buSzPct val="100000"/>
        <a:buFontTx/>
        <a:buChar char="➢"/>
        <a:tabLst/>
        <a:defRPr b="0" baseline="0" cap="none" i="0" spc="0" strike="noStrike" sz="2000" u="none">
          <a:solidFill>
            <a:srgbClr val="000000"/>
          </a:solidFill>
          <a:uFillTx/>
          <a:latin typeface="+mj-lt"/>
          <a:ea typeface="+mj-ea"/>
          <a:cs typeface="+mj-cs"/>
          <a:sym typeface="Roboto Condensed Regular"/>
        </a:defRPr>
      </a:lvl4pPr>
      <a:lvl5pPr marL="2282371" marR="127000" indent="-326571" algn="l" defTabSz="1300480" rtl="0" latinLnBrk="0">
        <a:lnSpc>
          <a:spcPct val="100000"/>
        </a:lnSpc>
        <a:spcBef>
          <a:spcPts val="1000"/>
        </a:spcBef>
        <a:spcAft>
          <a:spcPts val="0"/>
        </a:spcAft>
        <a:buClrTx/>
        <a:buSzPct val="100000"/>
        <a:buFontTx/>
        <a:buChar char="o"/>
        <a:tabLst/>
        <a:defRPr b="0" baseline="0" cap="none" i="0" spc="0" strike="noStrike" sz="2000" u="none">
          <a:solidFill>
            <a:srgbClr val="000000"/>
          </a:solidFill>
          <a:uFillTx/>
          <a:latin typeface="+mj-lt"/>
          <a:ea typeface="+mj-ea"/>
          <a:cs typeface="+mj-cs"/>
          <a:sym typeface="Roboto Condensed Regular"/>
        </a:defRPr>
      </a:lvl5pPr>
      <a:lvl6pPr marL="2739571" marR="127000" indent="-326571" algn="l" defTabSz="1300480" rtl="0" latinLnBrk="0">
        <a:lnSpc>
          <a:spcPct val="100000"/>
        </a:lnSpc>
        <a:spcBef>
          <a:spcPts val="1000"/>
        </a:spcBef>
        <a:spcAft>
          <a:spcPts val="0"/>
        </a:spcAft>
        <a:buClrTx/>
        <a:buSzPct val="100000"/>
        <a:buFontTx/>
        <a:buChar char="o"/>
        <a:tabLst/>
        <a:defRPr b="0" baseline="0" cap="none" i="0" spc="0" strike="noStrike" sz="2000" u="none">
          <a:solidFill>
            <a:srgbClr val="000000"/>
          </a:solidFill>
          <a:uFillTx/>
          <a:latin typeface="+mj-lt"/>
          <a:ea typeface="+mj-ea"/>
          <a:cs typeface="+mj-cs"/>
          <a:sym typeface="Roboto Condensed Regular"/>
        </a:defRPr>
      </a:lvl6pPr>
      <a:lvl7pPr marL="3196771" marR="127000" indent="-326571" algn="l" defTabSz="1300480" rtl="0" latinLnBrk="0">
        <a:lnSpc>
          <a:spcPct val="100000"/>
        </a:lnSpc>
        <a:spcBef>
          <a:spcPts val="1000"/>
        </a:spcBef>
        <a:spcAft>
          <a:spcPts val="0"/>
        </a:spcAft>
        <a:buClrTx/>
        <a:buSzPct val="100000"/>
        <a:buFontTx/>
        <a:buChar char="o"/>
        <a:tabLst/>
        <a:defRPr b="0" baseline="0" cap="none" i="0" spc="0" strike="noStrike" sz="2000" u="none">
          <a:solidFill>
            <a:srgbClr val="000000"/>
          </a:solidFill>
          <a:uFillTx/>
          <a:latin typeface="+mj-lt"/>
          <a:ea typeface="+mj-ea"/>
          <a:cs typeface="+mj-cs"/>
          <a:sym typeface="Roboto Condensed Regular"/>
        </a:defRPr>
      </a:lvl7pPr>
      <a:lvl8pPr marL="3653971" marR="127000" indent="-326571" algn="l" defTabSz="1300480" rtl="0" latinLnBrk="0">
        <a:lnSpc>
          <a:spcPct val="100000"/>
        </a:lnSpc>
        <a:spcBef>
          <a:spcPts val="1000"/>
        </a:spcBef>
        <a:spcAft>
          <a:spcPts val="0"/>
        </a:spcAft>
        <a:buClrTx/>
        <a:buSzPct val="100000"/>
        <a:buFontTx/>
        <a:buChar char="o"/>
        <a:tabLst/>
        <a:defRPr b="0" baseline="0" cap="none" i="0" spc="0" strike="noStrike" sz="2000" u="none">
          <a:solidFill>
            <a:srgbClr val="000000"/>
          </a:solidFill>
          <a:uFillTx/>
          <a:latin typeface="+mj-lt"/>
          <a:ea typeface="+mj-ea"/>
          <a:cs typeface="+mj-cs"/>
          <a:sym typeface="Roboto Condensed Regular"/>
        </a:defRPr>
      </a:lvl8pPr>
      <a:lvl9pPr marL="4111171" marR="127000" indent="-326571" algn="l" defTabSz="1300480" rtl="0" latinLnBrk="0">
        <a:lnSpc>
          <a:spcPct val="100000"/>
        </a:lnSpc>
        <a:spcBef>
          <a:spcPts val="1000"/>
        </a:spcBef>
        <a:spcAft>
          <a:spcPts val="0"/>
        </a:spcAft>
        <a:buClrTx/>
        <a:buSzPct val="100000"/>
        <a:buFontTx/>
        <a:buChar char="o"/>
        <a:tabLst/>
        <a:defRPr b="0" baseline="0" cap="none" i="0" spc="0" strike="noStrike" sz="2000" u="none">
          <a:solidFill>
            <a:srgbClr val="000000"/>
          </a:solidFill>
          <a:uFillTx/>
          <a:latin typeface="+mj-lt"/>
          <a:ea typeface="+mj-ea"/>
          <a:cs typeface="+mj-cs"/>
          <a:sym typeface="Roboto Condensed Regular"/>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 Id="rId3" Type="http://schemas.openxmlformats.org/officeDocument/2006/relationships/hyperlink" Target="https://www.iconfinder.com/icons/2931147/user_face_avatar_account_head_profile_icon"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2.tif"/><Relationship Id="rId4" Type="http://schemas.openxmlformats.org/officeDocument/2006/relationships/hyperlink" Target="https://www.iconfinder.com/icons/2931147/user_face_avatar_account_head_profile_icon"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 Id="rId3" Type="http://schemas.openxmlformats.org/officeDocument/2006/relationships/hyperlink" Target="https://pixabay.com/de/photos/pinto-bean-pintobohnen-bohne-bohnen-3728767/"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www.abus.com/ger/Ratgeber/Einbruchschutz" TargetMode="External"/><Relationship Id="rId3" Type="http://schemas.openxmlformats.org/officeDocument/2006/relationships/image" Target="../media/image4.tif"/><Relationship Id="rId4" Type="http://schemas.openxmlformats.org/officeDocument/2006/relationships/hyperlink" Target="https://www.flickr.com/photos/foto_db/20776660633"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fr.wikipedia.org/wiki/William_Thomson_(Lord_Kelvin)#/media/Fichier:Lord_Kelvin_photograph.jpg" TargetMode="External"/><Relationship Id="rId4" Type="http://schemas.openxmlformats.org/officeDocument/2006/relationships/image" Target="../media/image5.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tif"/><Relationship Id="rId3" Type="http://schemas.openxmlformats.org/officeDocument/2006/relationships/hyperlink" Target="https://www.explainxkcd.com/wiki/index.php/435:_Purity"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Relationship Id="rId3" Type="http://schemas.openxmlformats.org/officeDocument/2006/relationships/hyperlink" Target="https://de.wikipedia.org/wiki/Aristoteles#/media/Datei:Aristotle_Altemps_Inv8575.jpg" TargetMode="External"/><Relationship Id="rId4" Type="http://schemas.openxmlformats.org/officeDocument/2006/relationships/image" Target="../media/image8.tif"/><Relationship Id="rId5" Type="http://schemas.openxmlformats.org/officeDocument/2006/relationships/hyperlink" Target="https://de.wikipedia.org/wiki/Pythagoras#/media/Datei:Kapitolinischer_Pythagoras_adjusted.jpg"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Relationship Id="rId3"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hyperlink" Target="https://nara.getarchive.net/media/nps-launches-interdisciplinary-data-science-and-analytics-group-fcc9c7"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uni-muenster.de/Psychologie/studium/bachelor/liste_bsc-arbeiten.html" TargetMode="External"/><Relationship Id="rId3" Type="http://schemas.openxmlformats.org/officeDocument/2006/relationships/hyperlink" Target="https://docs.google.com/forms/d/e/1FAIpQLSe-54RC9OI0WI40rFJ4LY9Z6f5d4n-wRYMl0y-lXZi7Xkx9cA/viewform?usp=sf_link" TargetMode="External"/><Relationship Id="rId4" Type="http://schemas.openxmlformats.org/officeDocument/2006/relationships/image" Target="../media/image1.g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de.in-mind.org/" TargetMode="External"/><Relationship Id="rId3" Type="http://schemas.openxmlformats.org/officeDocument/2006/relationships/image" Target="../media/image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hyperlink" Target="https://www.alltagsforschung.de/"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in-mind.org/" TargetMode="Externa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www.alltagsforschung.de/"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0.tif"/><Relationship Id="rId5" Type="http://schemas.openxmlformats.org/officeDocument/2006/relationships/image" Target="../media/image11.tif"/><Relationship Id="rId6" Type="http://schemas.openxmlformats.org/officeDocument/2006/relationships/image" Target="../media/image12.tif"/><Relationship Id="rId7" Type="http://schemas.openxmlformats.org/officeDocument/2006/relationships/image" Target="../media/image13.tif"/><Relationship Id="rId8" Type="http://schemas.openxmlformats.org/officeDocument/2006/relationships/image" Target="../media/image14.tif"/><Relationship Id="rId9" Type="http://schemas.openxmlformats.org/officeDocument/2006/relationships/image" Target="../media/image15.tif"/><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6.tif"/><Relationship Id="rId13" Type="http://schemas.openxmlformats.org/officeDocument/2006/relationships/image" Target="../media/image17.tif"/><Relationship Id="rId14" Type="http://schemas.openxmlformats.org/officeDocument/2006/relationships/image" Target="../media/image18.tif"/><Relationship Id="rId15" Type="http://schemas.openxmlformats.org/officeDocument/2006/relationships/image" Target="../media/image19.tif"/><Relationship Id="rId16" Type="http://schemas.openxmlformats.org/officeDocument/2006/relationships/image" Target="../media/image20.tif"/><Relationship Id="rId17" Type="http://schemas.openxmlformats.org/officeDocument/2006/relationships/image" Target="../media/image21.tif"/><Relationship Id="rId18" Type="http://schemas.openxmlformats.org/officeDocument/2006/relationships/image" Target="../media/image22.tif"/><Relationship Id="rId19" Type="http://schemas.openxmlformats.org/officeDocument/2006/relationships/image" Target="../media/image1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tif"/><Relationship Id="rId3" Type="http://schemas.openxmlformats.org/officeDocument/2006/relationships/hyperlink" Target="https://www.explainxkcd.com/wiki/index.php/1564:_Every_Seven_Seconds"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www.fom.de/fileadmin/fom/forschung/iwp/Schriftenreihe/FOM-iwp-Schriftenreihe-Band-02-Jennifer-Sandermann-2020.pdf" TargetMode="External"/><Relationship Id="rId3" Type="http://schemas.openxmlformats.org/officeDocument/2006/relationships/hyperlink" Target="https://www.fom.de/fileadmin/fom/forschung/iwp/Schriftenreihe/FOM-iwp-Schriftenreihe-Band-01-Thomas_Blech-u.a.-Typisch-2019.pdf" TargetMode="External"/><Relationship Id="rId4" Type="http://schemas.openxmlformats.org/officeDocument/2006/relationships/hyperlink" Target="https://publishup.uni-potsdam.de/opus4-ubp/frontdoor/deliver/index/docId/40823/file/huttarsch_master.pdf" TargetMode="External"/><Relationship Id="rId5" Type="http://schemas.openxmlformats.org/officeDocument/2006/relationships/hyperlink" Target="http://publikationen.ub.uni-frankfurt.de/frontdoor/index/index/docId/37642" TargetMode="External"/><Relationship Id="rId6" Type="http://schemas.openxmlformats.org/officeDocument/2006/relationships/hyperlink" Target="https://www.drsatow.de/tests/stress-und-coping-inventar/BA_Helena_Schmidt_21702640_Juni2013.pdf"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journals.plos.org/plosone/article?id=10.1371/journal.pone.0093927" TargetMode="External"/><Relationship Id="rId3" Type="http://schemas.openxmlformats.org/officeDocument/2006/relationships/hyperlink" Target="http://journals.plos.org/plosone/article?id=10.1371/journal.pone.0071327" TargetMode="External"/><Relationship Id="rId4" Type="http://schemas.openxmlformats.org/officeDocument/2006/relationships/hyperlink" Target="http://journals.plos.org/plosone/article?id=10.1371/journal.pone.0053713" TargetMode="External"/><Relationship Id="rId5" Type="http://schemas.openxmlformats.org/officeDocument/2006/relationships/hyperlink" Target="http://journals.plos.org/plosone/article?id=10.1371/journal.pone.0029081" TargetMode="External"/><Relationship Id="rId6" Type="http://schemas.openxmlformats.org/officeDocument/2006/relationships/hyperlink" Target="http://journals.plos.org/plosone/article?id=10.1371/journal.pone.0029265" TargetMode="External"/><Relationship Id="rId7" Type="http://schemas.openxmlformats.org/officeDocument/2006/relationships/hyperlink" Target="http://journals.plos.org/plosone/article?id=10.1371/journal.pone.0040259" TargetMode="External"/><Relationship Id="rId8" Type="http://schemas.openxmlformats.org/officeDocument/2006/relationships/hyperlink" Target="http://journals.plos.org/plosone/article?id=10.1371/journal.pone.0111081" TargetMode="External"/><Relationship Id="rId9" Type="http://schemas.openxmlformats.org/officeDocument/2006/relationships/hyperlink" Target="http://journals.plos.org/plosone/article?id=10.1371/journal.pone.0000039" TargetMode="External"/><Relationship Id="rId10" Type="http://schemas.openxmlformats.org/officeDocument/2006/relationships/hyperlink" Target="http://journals.plos.org/plosone/article?id=10.1371/journal.pone.0046362" TargetMode="External"/><Relationship Id="rId11" Type="http://schemas.openxmlformats.org/officeDocument/2006/relationships/hyperlink" Target="http://journals.plos.org/plosone/article?id=10.1371/journal.pone.0073791" TargetMode="External"/><Relationship Id="rId12" Type="http://schemas.openxmlformats.org/officeDocument/2006/relationships/hyperlink" Target="http://journals.plos.org/plosone/article?id=10.1371/journal.pone.0019516" TargetMode="External"/><Relationship Id="rId13" Type="http://schemas.openxmlformats.org/officeDocument/2006/relationships/hyperlink" Target="http://www.apple.com/de/"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sebastiansauer.github.io/psy-paper-suggestions/"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tif"/><Relationship Id="rId3" Type="http://schemas.openxmlformats.org/officeDocument/2006/relationships/hyperlink" Target="https://www.explainxkcd.com/wiki/index.php/749:_Study" TargetMode="Externa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menti.com/47te7i8zn1" TargetMode="External"/><Relationship Id="rId3" Type="http://schemas.openxmlformats.org/officeDocument/2006/relationships/image" Target="../media/image25.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scimagojr.com/journalrank.php"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hs-ansbach.de/service/bibliothek/" TargetMode="External"/><Relationship Id="rId3" Type="http://schemas.openxmlformats.org/officeDocument/2006/relationships/image" Target="../media/image16.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hs-ansbach.de/fileadmin/Redaktion/1_Bibliothek/Digitale_Angebote_Bib.pdf" TargetMode="External"/><Relationship Id="rId3" Type="http://schemas.openxmlformats.org/officeDocument/2006/relationships/hyperlink" Target="https://fanoz3.bib-bvb.de/InfoGuideClient.fansis/start.do?Login=wofanfh" TargetMode="External"/><Relationship Id="rId4" Type="http://schemas.openxmlformats.org/officeDocument/2006/relationships/image" Target="../media/image17.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bsb-muenchen.de/" TargetMode="External"/><Relationship Id="rId3" Type="http://schemas.openxmlformats.org/officeDocument/2006/relationships/image" Target="../media/image26.tif"/><Relationship Id="rId4" Type="http://schemas.openxmlformats.org/officeDocument/2006/relationships/image" Target="../media/image27.tif"/><Relationship Id="rId5" Type="http://schemas.openxmlformats.org/officeDocument/2006/relationships/hyperlink" Target="https://www.bsb-muenchen.de/recherche-und-service/anmelden-ausleihen-bestellen/anmelden/vorlaeufige-vereinfachte-zulassung/" TargetMode="External"/></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ub.fau.de/suchen-ausleihen/kataloge/katalog/" TargetMode="External"/><Relationship Id="rId3" Type="http://schemas.openxmlformats.org/officeDocument/2006/relationships/image" Target="../media/image1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qualitative-research.net/index.php/fqs/article/view/1089/2383" TargetMode="External"/><Relationship Id="rId3" Type="http://schemas.openxmlformats.org/officeDocument/2006/relationships/image" Target="../media/image2.gif"/><Relationship Id="rId4" Type="http://schemas.openxmlformats.org/officeDocument/2006/relationships/hyperlink" Target="https://doaj.org/" TargetMode="External"/><Relationship Id="rId5" Type="http://schemas.openxmlformats.org/officeDocument/2006/relationships/image" Target="../media/image19.png"/><Relationship Id="rId6" Type="http://schemas.openxmlformats.org/officeDocument/2006/relationships/hyperlink" Target="http://journals.plos.org/plosone/" TargetMode="External"/><Relationship Id="rId7" Type="http://schemas.openxmlformats.org/officeDocument/2006/relationships/image" Target="../media/image20.png"/><Relationship Id="rId8" Type="http://schemas.openxmlformats.org/officeDocument/2006/relationships/hyperlink" Target="https://peerj.com/" TargetMode="External"/><Relationship Id="rId9" Type="http://schemas.openxmlformats.org/officeDocument/2006/relationships/image" Target="../media/image21.png"/><Relationship Id="rId10" Type="http://schemas.openxmlformats.org/officeDocument/2006/relationships/hyperlink" Target="https://f1000research.com/?gclid=CjwKCAjw_dTMBRBHEiwApIzn_CgOHBk0wO0Jq4DM5pq7PBegLZU2vdCLCYmOFKCsaw3kh3cvi-7rsRoCi54QAvD_BwE" TargetMode="External"/><Relationship Id="rId11" Type="http://schemas.openxmlformats.org/officeDocument/2006/relationships/image" Target="../media/image22.png"/><Relationship Id="rId12" Type="http://schemas.openxmlformats.org/officeDocument/2006/relationships/hyperlink" Target="https://osf.io/preprints/psyarxiv" TargetMode="External"/><Relationship Id="rId13" Type="http://schemas.openxmlformats.org/officeDocument/2006/relationships/image" Target="../media/image23.png"/><Relationship Id="rId14" Type="http://schemas.openxmlformats.org/officeDocument/2006/relationships/hyperlink" Target="https://www.collabra.org/articles/" TargetMode="External"/><Relationship Id="rId15" Type="http://schemas.openxmlformats.org/officeDocument/2006/relationships/image" Target="../media/image24.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hs-ansbach.de/service/bibliothek/" TargetMode="External"/><Relationship Id="rId3" Type="http://schemas.openxmlformats.org/officeDocument/2006/relationships/hyperlink" Target="https://www.bsb-muenchen.de/index.php" TargetMode="External"/><Relationship Id="rId4" Type="http://schemas.openxmlformats.org/officeDocument/2006/relationships/hyperlink" Target="https://ub.fau.de/"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www.nature.com/naturejobs/science/articles/10.1038/nj7448-277a" TargetMode="External"/><Relationship Id="rId4" Type="http://schemas.openxmlformats.org/officeDocument/2006/relationships/image" Target="../media/image1.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zotero.org/" TargetMode="External"/><Relationship Id="rId3" Type="http://schemas.openxmlformats.org/officeDocument/2006/relationships/image" Target="../media/image28.tif"/><Relationship Id="rId4" Type="http://schemas.openxmlformats.org/officeDocument/2006/relationships/hyperlink" Target="https://www.mendeley.com/" TargetMode="External"/><Relationship Id="rId5" Type="http://schemas.openxmlformats.org/officeDocument/2006/relationships/image" Target="../media/image27.png"/><Relationship Id="rId6" Type="http://schemas.openxmlformats.org/officeDocument/2006/relationships/hyperlink" Target="https://zotero-manual.github.io/" TargetMode="External"/><Relationship Id="rId7" Type="http://schemas.openxmlformats.org/officeDocument/2006/relationships/hyperlink" Target="https://www.zotero.org/support/quick_start_guide" TargetMode="External"/></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hyperlink" Target="https://chrome.google.com/webstore/detail/zotero-connector/ekhagklcjbdpajgpjgmbionohlpdbjgc?hl=en" TargetMode="External"/></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journals.plos.org/plosone/" TargetMode="Externa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hyperlink" Target="https://journals.plos.org/plosone/" TargetMode="Externa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journals.plos.org/plosone/article?id=10.1371/journal.pone.0025656" TargetMode="External"/><Relationship Id="rId3" Type="http://schemas.openxmlformats.org/officeDocument/2006/relationships/image" Target="../media/image35.png"/><Relationship Id="rId4" Type="http://schemas.openxmlformats.org/officeDocument/2006/relationships/hyperlink" Target="https://journals.plos.org/plosone/article/file?id=10.1371/journal.pone.0025656&amp;type=printable" TargetMode="External"/></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hyperlink" Target="https://doi.org/10.1371/journal.pone.0025656" TargetMode="External"/><Relationship Id="rId4" Type="http://schemas.openxmlformats.org/officeDocument/2006/relationships/image" Target="../media/image29.tif"/></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doi.org/10.1371/journal.pone.0025656" TargetMode="External"/><Relationship Id="rId3" Type="http://schemas.openxmlformats.org/officeDocument/2006/relationships/image" Target="../media/image30.tif"/><Relationship Id="rId4" Type="http://schemas.openxmlformats.org/officeDocument/2006/relationships/image" Target="../media/image3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hyperlink" Target="http://www.cs.iit.edu/~culotta/pubs/culotta14estimating.pdf" TargetMode="Externa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hyperlink" Target="http://www.nature.com/naturejobs/science/articles/10.1038/nj7586-429b?WT.mc_id=TWT_NatureNews" TargetMode="External"/><Relationship Id="rId4" Type="http://schemas.openxmlformats.org/officeDocument/2006/relationships/image" Target="../media/image5.png"/><Relationship Id="rId5" Type="http://schemas.openxmlformats.org/officeDocument/2006/relationships/hyperlink" Target="http://drawingchildrenintoreading.com/assets/the_pen_is_mightier_than_the_keyboard-libre.pdf" TargetMode="External"/><Relationship Id="rId6" Type="http://schemas.openxmlformats.org/officeDocument/2006/relationships/image" Target="../media/image1.tif"/><Relationship Id="rId7" Type="http://schemas.openxmlformats.org/officeDocument/2006/relationships/hyperlink" Target="https://commons.wikimedia.org/wiki/File:Open_Science_Logo_v3.svg"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Hallo, Forschung"/>
          <p:cNvSpPr txBox="1"/>
          <p:nvPr>
            <p:ph type="ctrTitle"/>
          </p:nvPr>
        </p:nvSpPr>
        <p:spPr>
          <a:prstGeom prst="rect">
            <a:avLst/>
          </a:prstGeom>
        </p:spPr>
        <p:txBody>
          <a:bodyPr/>
          <a:lstStyle/>
          <a:p>
            <a:pPr/>
            <a:r>
              <a:t>Hallo, Forschung</a:t>
            </a:r>
          </a:p>
        </p:txBody>
      </p:sp>
      <p:sp>
        <p:nvSpPr>
          <p:cNvPr id="139" name="Thema 01"/>
          <p:cNvSpPr txBox="1"/>
          <p:nvPr>
            <p:ph type="subTitle" sz="quarter" idx="1"/>
          </p:nvPr>
        </p:nvSpPr>
        <p:spPr>
          <a:prstGeom prst="rect">
            <a:avLst/>
          </a:prstGeom>
        </p:spPr>
        <p:txBody>
          <a:bodyPr/>
          <a:lstStyle/>
          <a:p>
            <a:pPr/>
            <a:r>
              <a:t>Thema 01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12" name="Warum ist Reproduzierbarkeit so wichtig für die Wissenschaft?"/>
          <p:cNvSpPr txBox="1"/>
          <p:nvPr>
            <p:ph type="body" idx="21"/>
          </p:nvPr>
        </p:nvSpPr>
        <p:spPr>
          <a:prstGeom prst="rect">
            <a:avLst/>
          </a:prstGeom>
        </p:spPr>
        <p:txBody>
          <a:bodyPr/>
          <a:lstStyle>
            <a:lvl1pPr marL="104139" marR="104139" indent="104139" defTabSz="1066393">
              <a:defRPr sz="5084"/>
            </a:lvl1pPr>
          </a:lstStyle>
          <a:p>
            <a:pPr/>
            <a:r>
              <a:t>Warum ist Reproduzierbarkeit so wichtig für die Wissenschaft?</a:t>
            </a:r>
          </a:p>
        </p:txBody>
      </p:sp>
      <p:grpSp>
        <p:nvGrpSpPr>
          <p:cNvPr id="215" name="Gruppieren"/>
          <p:cNvGrpSpPr/>
          <p:nvPr/>
        </p:nvGrpSpPr>
        <p:grpSpPr>
          <a:xfrm>
            <a:off x="203199" y="8825587"/>
            <a:ext cx="6299201" cy="334219"/>
            <a:chOff x="0" y="0"/>
            <a:chExt cx="6299200" cy="334217"/>
          </a:xfrm>
        </p:grpSpPr>
        <p:sp>
          <p:nvSpPr>
            <p:cNvPr id="213" name="Rechteck"/>
            <p:cNvSpPr/>
            <p:nvPr/>
          </p:nvSpPr>
          <p:spPr>
            <a:xfrm>
              <a:off x="0" y="0"/>
              <a:ext cx="6299200" cy="334218"/>
            </a:xfrm>
            <a:prstGeom prst="rect">
              <a:avLst/>
            </a:prstGeom>
            <a:noFill/>
            <a:ln w="12700" cap="flat">
              <a:solidFill>
                <a:srgbClr val="FFFFFF"/>
              </a:solidFill>
              <a:prstDash val="solid"/>
              <a:bevel/>
              <a:tailEnd type="triangle" w="med" len="med"/>
            </a:ln>
            <a:effectLst/>
          </p:spPr>
          <p:txBody>
            <a:bodyPr wrap="square" lIns="65023" tIns="65023" rIns="65023" bIns="65023" numCol="1" anchor="ctr">
              <a:noAutofit/>
            </a:bodyPr>
            <a:lstStyle/>
            <a:p>
              <a:pPr algn="ctr">
                <a:spcBef>
                  <a:spcPts val="800"/>
                </a:spcBef>
                <a:defRPr sz="1200"/>
              </a:pPr>
            </a:p>
          </p:txBody>
        </p:sp>
        <p:sp>
          <p:nvSpPr>
            <p:cNvPr id="214" name="* American Physical Association"/>
            <p:cNvSpPr/>
            <p:nvPr/>
          </p:nvSpPr>
          <p:spPr>
            <a:xfrm>
              <a:off x="0" y="0"/>
              <a:ext cx="6299200" cy="302863"/>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spcBef>
                  <a:spcPts val="800"/>
                </a:spcBef>
                <a:defRPr sz="1200">
                  <a:latin typeface="Arial"/>
                  <a:ea typeface="Arial"/>
                  <a:cs typeface="Arial"/>
                  <a:sym typeface="Arial"/>
                </a:defRPr>
              </a:lvl1pPr>
            </a:lstStyle>
            <a:p>
              <a:pPr>
                <a:defRPr sz="3000"/>
              </a:pPr>
              <a:r>
                <a:rPr sz="1200"/>
                <a:t>* American Physical Association</a:t>
              </a:r>
            </a:p>
          </p:txBody>
        </p:sp>
      </p:grpSp>
      <p:sp>
        <p:nvSpPr>
          <p:cNvPr id="216" name="Mann"/>
          <p:cNvSpPr/>
          <p:nvPr/>
        </p:nvSpPr>
        <p:spPr>
          <a:xfrm>
            <a:off x="312879" y="3124549"/>
            <a:ext cx="2167468" cy="5595666"/>
          </a:xfrm>
          <a:custGeom>
            <a:avLst/>
            <a:gdLst/>
            <a:ahLst/>
            <a:cxnLst>
              <a:cxn ang="0">
                <a:pos x="wd2" y="hd2"/>
              </a:cxn>
              <a:cxn ang="5400000">
                <a:pos x="wd2" y="hd2"/>
              </a:cxn>
              <a:cxn ang="10800000">
                <a:pos x="wd2" y="hd2"/>
              </a:cxn>
              <a:cxn ang="16200000">
                <a:pos x="wd2" y="hd2"/>
              </a:cxn>
            </a:cxnLst>
            <a:rect l="0" t="0" r="r" b="b"/>
            <a:pathLst>
              <a:path w="21470" h="21502" fill="norm" stroke="1"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004A94"/>
          </a:solidFill>
          <a:ln w="12700">
            <a:miter lim="400000"/>
          </a:ln>
        </p:spPr>
        <p:txBody>
          <a:bodyPr lIns="65023" tIns="65023" rIns="65023" bIns="65023" anchor="ctr"/>
          <a:lstStyle/>
          <a:p>
            <a:pPr algn="ctr"/>
          </a:p>
        </p:txBody>
      </p:sp>
      <p:sp>
        <p:nvSpPr>
          <p:cNvPr id="217" name="Text"/>
          <p:cNvSpPr txBox="1"/>
          <p:nvPr/>
        </p:nvSpPr>
        <p:spPr>
          <a:xfrm>
            <a:off x="3253745" y="7560674"/>
            <a:ext cx="780849" cy="574549"/>
          </a:xfrm>
          <a:prstGeom prst="rect">
            <a:avLst/>
          </a:prstGeom>
          <a:ln w="12700">
            <a:miter lim="400000"/>
          </a:ln>
        </p:spPr>
        <p:txBody>
          <a:bodyPr wrap="none" lIns="65023" tIns="65023" rIns="65023" bIns="65023">
            <a:spAutoFit/>
          </a:bodyPr>
          <a:lstStyle/>
          <a:p>
            <a:pPr>
              <a:defRPr sz="3000">
                <a:solidFill>
                  <a:srgbClr val="FFFFFF"/>
                </a:solidFill>
              </a:defRPr>
            </a:pPr>
          </a:p>
        </p:txBody>
      </p:sp>
      <p:pic>
        <p:nvPicPr>
          <p:cNvPr id="218" name="Bild" descr="Bild"/>
          <p:cNvPicPr>
            <a:picLocks noChangeAspect="1"/>
          </p:cNvPicPr>
          <p:nvPr/>
        </p:nvPicPr>
        <p:blipFill>
          <a:blip r:embed="rId2">
            <a:extLst/>
          </a:blip>
          <a:stretch>
            <a:fillRect/>
          </a:stretch>
        </p:blipFill>
        <p:spPr>
          <a:xfrm>
            <a:off x="9170059" y="7136430"/>
            <a:ext cx="1190518" cy="1190517"/>
          </a:xfrm>
          <a:prstGeom prst="rect">
            <a:avLst/>
          </a:prstGeom>
          <a:ln w="12700">
            <a:miter lim="400000"/>
          </a:ln>
        </p:spPr>
      </p:pic>
      <p:pic>
        <p:nvPicPr>
          <p:cNvPr id="219" name="Bild" descr="Bild"/>
          <p:cNvPicPr>
            <a:picLocks noChangeAspect="1"/>
          </p:cNvPicPr>
          <p:nvPr/>
        </p:nvPicPr>
        <p:blipFill>
          <a:blip r:embed="rId2">
            <a:extLst/>
          </a:blip>
          <a:stretch>
            <a:fillRect/>
          </a:stretch>
        </p:blipFill>
        <p:spPr>
          <a:xfrm>
            <a:off x="10798886" y="4281541"/>
            <a:ext cx="1190517" cy="1190518"/>
          </a:xfrm>
          <a:prstGeom prst="rect">
            <a:avLst/>
          </a:prstGeom>
          <a:ln w="12700">
            <a:miter lim="400000"/>
          </a:ln>
        </p:spPr>
      </p:pic>
      <p:pic>
        <p:nvPicPr>
          <p:cNvPr id="220" name="Bild" descr="Bild"/>
          <p:cNvPicPr>
            <a:picLocks noChangeAspect="1"/>
          </p:cNvPicPr>
          <p:nvPr/>
        </p:nvPicPr>
        <p:blipFill>
          <a:blip r:embed="rId2">
            <a:extLst/>
          </a:blip>
          <a:stretch>
            <a:fillRect/>
          </a:stretch>
        </p:blipFill>
        <p:spPr>
          <a:xfrm>
            <a:off x="5532779" y="5863145"/>
            <a:ext cx="1190518" cy="1190518"/>
          </a:xfrm>
          <a:prstGeom prst="rect">
            <a:avLst/>
          </a:prstGeom>
          <a:ln w="12700">
            <a:miter lim="400000"/>
          </a:ln>
        </p:spPr>
      </p:pic>
      <p:pic>
        <p:nvPicPr>
          <p:cNvPr id="221" name="Bild" descr="Bild"/>
          <p:cNvPicPr>
            <a:picLocks noChangeAspect="1"/>
          </p:cNvPicPr>
          <p:nvPr/>
        </p:nvPicPr>
        <p:blipFill>
          <a:blip r:embed="rId2">
            <a:extLst/>
          </a:blip>
          <a:stretch>
            <a:fillRect/>
          </a:stretch>
        </p:blipFill>
        <p:spPr>
          <a:xfrm>
            <a:off x="7676539" y="4097763"/>
            <a:ext cx="1190518" cy="1190517"/>
          </a:xfrm>
          <a:prstGeom prst="rect">
            <a:avLst/>
          </a:prstGeom>
          <a:ln w="12700">
            <a:miter lim="400000"/>
          </a:ln>
        </p:spPr>
      </p:pic>
      <p:sp>
        <p:nvSpPr>
          <p:cNvPr id="222" name="Wenn Wissen nicht reproduzierbar ist, ist es dann echtes Wissen?"/>
          <p:cNvSpPr txBox="1"/>
          <p:nvPr/>
        </p:nvSpPr>
        <p:spPr>
          <a:xfrm>
            <a:off x="5836832" y="1890547"/>
            <a:ext cx="6678412"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000"/>
            </a:lvl1pPr>
          </a:lstStyle>
          <a:p>
            <a:pPr>
              <a:defRPr>
                <a:solidFill>
                  <a:srgbClr val="FFFFFF"/>
                </a:solidFill>
              </a:defRPr>
            </a:pPr>
            <a:r>
              <a:rPr>
                <a:solidFill>
                  <a:srgbClr val="262626"/>
                </a:solidFill>
              </a:rPr>
              <a:t>Wenn Wissen nicht reproduzierbar ist, ist es dann echtes Wissen?</a:t>
            </a:r>
          </a:p>
        </p:txBody>
      </p:sp>
      <p:sp>
        <p:nvSpPr>
          <p:cNvPr id="223" name="„Tolle Idee, was der Kollege gemacht hat. Muss ich das Rad neu erfinden oder kann ich darauf aufbauen?“"/>
          <p:cNvSpPr txBox="1"/>
          <p:nvPr/>
        </p:nvSpPr>
        <p:spPr>
          <a:xfrm>
            <a:off x="5722455" y="3496839"/>
            <a:ext cx="3930476" cy="853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1600"/>
            </a:pPr>
            <a:r>
              <a:t>„</a:t>
            </a:r>
            <a:r>
              <a:t>Tolle Idee, was der Kollege gemacht hat. Muss ich das Rad neu erfinden oder kann ich darauf aufbauen?“</a:t>
            </a:r>
          </a:p>
        </p:txBody>
      </p:sp>
      <p:sp>
        <p:nvSpPr>
          <p:cNvPr id="224" name="„Ich hab‘s repliziert, wurde nicht signifikant.“"/>
          <p:cNvSpPr txBox="1"/>
          <p:nvPr/>
        </p:nvSpPr>
        <p:spPr>
          <a:xfrm>
            <a:off x="10158892" y="3517535"/>
            <a:ext cx="2470505" cy="612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3000">
                <a:solidFill>
                  <a:srgbClr val="FFFFFF"/>
                </a:solidFill>
              </a:defRPr>
            </a:pPr>
            <a:r>
              <a:rPr sz="1600">
                <a:solidFill>
                  <a:srgbClr val="000000"/>
                </a:solidFill>
              </a:rPr>
              <a:t>„</a:t>
            </a:r>
            <a:r>
              <a:rPr sz="1600">
                <a:solidFill>
                  <a:srgbClr val="262626"/>
                </a:solidFill>
              </a:rPr>
              <a:t>Ich hab‘s repliziert, wurde nicht signifikant.“</a:t>
            </a:r>
          </a:p>
        </p:txBody>
      </p:sp>
      <p:sp>
        <p:nvSpPr>
          <p:cNvPr id="225" name="„Bei mir hat das mit dem Staub zu Gold verwandeln nicht funktioniert.“"/>
          <p:cNvSpPr txBox="1"/>
          <p:nvPr/>
        </p:nvSpPr>
        <p:spPr>
          <a:xfrm>
            <a:off x="4177019" y="5116767"/>
            <a:ext cx="2470505" cy="917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t>
            </a:r>
            <a:r>
              <a:rPr sz="1600">
                <a:solidFill>
                  <a:srgbClr val="262626"/>
                </a:solidFill>
              </a:rPr>
              <a:t>Bei mir hat das mit dem Staub zu Gold verwandeln nicht funktioniert.“</a:t>
            </a:r>
          </a:p>
        </p:txBody>
      </p:sp>
      <p:sp>
        <p:nvSpPr>
          <p:cNvPr id="226" name="„Replikationsstudien bekomme ich nie publiziert.“"/>
          <p:cNvSpPr txBox="1"/>
          <p:nvPr/>
        </p:nvSpPr>
        <p:spPr>
          <a:xfrm>
            <a:off x="8510523" y="6676919"/>
            <a:ext cx="3204400" cy="676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t>
            </a:r>
            <a:r>
              <a:rPr sz="1600">
                <a:solidFill>
                  <a:srgbClr val="262626"/>
                </a:solidFill>
              </a:rPr>
              <a:t>Replikationsstudien bekomme ich nie publiziert.“</a:t>
            </a:r>
          </a:p>
        </p:txBody>
      </p:sp>
      <p:sp>
        <p:nvSpPr>
          <p:cNvPr id="227" name="Bildquelle: Stefan Taubert, IconFinder, CC-BA"/>
          <p:cNvSpPr txBox="1"/>
          <p:nvPr/>
        </p:nvSpPr>
        <p:spPr>
          <a:xfrm>
            <a:off x="10429826" y="8358392"/>
            <a:ext cx="1928637" cy="244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800" u="sng">
                <a:solidFill>
                  <a:srgbClr val="0070C0"/>
                </a:solidFill>
                <a:uFill>
                  <a:solidFill>
                    <a:srgbClr val="0070C0"/>
                  </a:solidFill>
                </a:uFill>
                <a:hlinkClick r:id="rId3" invalidUrl="" action="" tgtFrame="" tooltip="" history="1" highlightClick="0" endSnd="0"/>
              </a:defRPr>
            </a:lvl1pPr>
          </a:lstStyle>
          <a:p>
            <a:pPr>
              <a:defRPr u="none">
                <a:solidFill>
                  <a:srgbClr val="262626"/>
                </a:solidFill>
                <a:uFillTx/>
              </a:defRPr>
            </a:pPr>
            <a:r>
              <a:rPr u="sng">
                <a:solidFill>
                  <a:srgbClr val="0070C0"/>
                </a:solidFill>
                <a:uFill>
                  <a:solidFill>
                    <a:srgbClr val="0070C0"/>
                  </a:solidFill>
                </a:uFill>
                <a:hlinkClick r:id="rId3" invalidUrl="" action="" tgtFrame="" tooltip="" history="1" highlightClick="0" endSnd="0"/>
              </a:rPr>
              <a:t>Bildquelle: Stefan Taubert, IconFinder, CC-BA</a:t>
            </a:r>
          </a:p>
        </p:txBody>
      </p:sp>
      <p:sp>
        <p:nvSpPr>
          <p:cNvPr id="228" name="„Science is the systematic enterprise of gathering knowledge … organizing and consending that knowledge into testable … theories“*"/>
          <p:cNvSpPr txBox="1"/>
          <p:nvPr/>
        </p:nvSpPr>
        <p:spPr>
          <a:xfrm>
            <a:off x="1859323" y="1909826"/>
            <a:ext cx="2986954" cy="14635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lstStyle>
          <a:p>
            <a:pPr/>
            <a:r>
              <a:t>„Science is the systematic enterprise of gathering knowledge … organizing and consending that knowledge into testable … theories“*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31" name="Was heißt „reproduzierbar“ und „replizierbar“?"/>
          <p:cNvSpPr txBox="1"/>
          <p:nvPr>
            <p:ph type="body" idx="21"/>
          </p:nvPr>
        </p:nvSpPr>
        <p:spPr>
          <a:prstGeom prst="rect">
            <a:avLst/>
          </a:prstGeom>
        </p:spPr>
        <p:txBody>
          <a:bodyPr/>
          <a:lstStyle/>
          <a:p>
            <a:pPr/>
            <a:r>
              <a:t>Was heißt „reproduzierbar“ und „replizierbar“?</a:t>
            </a:r>
          </a:p>
        </p:txBody>
      </p:sp>
      <p:sp>
        <p:nvSpPr>
          <p:cNvPr id="232" name="Abgerundetes Rechteck"/>
          <p:cNvSpPr/>
          <p:nvPr/>
        </p:nvSpPr>
        <p:spPr>
          <a:xfrm>
            <a:off x="8197285" y="1842346"/>
            <a:ext cx="4463299" cy="7042998"/>
          </a:xfrm>
          <a:prstGeom prst="roundRect">
            <a:avLst>
              <a:gd name="adj" fmla="val 15307"/>
            </a:avLst>
          </a:prstGeom>
          <a:solidFill>
            <a:schemeClr val="accent2"/>
          </a:solidFill>
          <a:ln w="12700">
            <a:solidFill>
              <a:srgbClr val="A0A2A4"/>
            </a:solidFill>
            <a:bevel/>
          </a:ln>
        </p:spPr>
        <p:txBody>
          <a:bodyPr lIns="65023" tIns="65023" rIns="65023" bIns="65023" anchor="ctr"/>
          <a:lstStyle/>
          <a:p>
            <a:pPr algn="ctr">
              <a:defRPr sz="3000"/>
            </a:pPr>
          </a:p>
        </p:txBody>
      </p:sp>
      <p:sp>
        <p:nvSpPr>
          <p:cNvPr id="233" name="Abgerundetes Rechteck"/>
          <p:cNvSpPr/>
          <p:nvPr/>
        </p:nvSpPr>
        <p:spPr>
          <a:xfrm>
            <a:off x="577830" y="1842346"/>
            <a:ext cx="4157436" cy="7042998"/>
          </a:xfrm>
          <a:prstGeom prst="roundRect">
            <a:avLst>
              <a:gd name="adj" fmla="val 16433"/>
            </a:avLst>
          </a:prstGeom>
          <a:solidFill>
            <a:schemeClr val="accent2"/>
          </a:solidFill>
          <a:ln w="12700">
            <a:solidFill>
              <a:srgbClr val="A0A2A4"/>
            </a:solidFill>
            <a:bevel/>
          </a:ln>
        </p:spPr>
        <p:txBody>
          <a:bodyPr lIns="65023" tIns="65023" rIns="65023" bIns="65023" anchor="ctr"/>
          <a:lstStyle/>
          <a:p>
            <a:pPr algn="ctr">
              <a:buClr>
                <a:srgbClr val="00998A"/>
              </a:buClr>
              <a:buFont typeface="Wingdings"/>
              <a:defRPr sz="3000"/>
            </a:pPr>
          </a:p>
        </p:txBody>
      </p:sp>
      <p:pic>
        <p:nvPicPr>
          <p:cNvPr id="234" name="image98.tif" descr="image98.tif"/>
          <p:cNvPicPr>
            <a:picLocks noChangeAspect="1"/>
          </p:cNvPicPr>
          <p:nvPr/>
        </p:nvPicPr>
        <p:blipFill>
          <a:blip r:embed="rId2">
            <a:extLst/>
          </a:blip>
          <a:stretch>
            <a:fillRect/>
          </a:stretch>
        </p:blipFill>
        <p:spPr>
          <a:xfrm>
            <a:off x="2430471" y="3569413"/>
            <a:ext cx="1876645" cy="2614774"/>
          </a:xfrm>
          <a:prstGeom prst="rect">
            <a:avLst/>
          </a:prstGeom>
          <a:ln w="3175">
            <a:solidFill>
              <a:schemeClr val="accent1"/>
            </a:solidFill>
            <a:bevel/>
          </a:ln>
        </p:spPr>
      </p:pic>
      <p:grpSp>
        <p:nvGrpSpPr>
          <p:cNvPr id="237" name="Gruppieren"/>
          <p:cNvGrpSpPr/>
          <p:nvPr/>
        </p:nvGrpSpPr>
        <p:grpSpPr>
          <a:xfrm>
            <a:off x="4837518" y="3947331"/>
            <a:ext cx="3257515" cy="1682764"/>
            <a:chOff x="0" y="0"/>
            <a:chExt cx="3257513" cy="1682763"/>
          </a:xfrm>
        </p:grpSpPr>
        <p:sp>
          <p:nvSpPr>
            <p:cNvPr id="235" name="Pfeil"/>
            <p:cNvSpPr/>
            <p:nvPr/>
          </p:nvSpPr>
          <p:spPr>
            <a:xfrm>
              <a:off x="0" y="0"/>
              <a:ext cx="3257514" cy="1682764"/>
            </a:xfrm>
            <a:prstGeom prst="rightArrow">
              <a:avLst>
                <a:gd name="adj1" fmla="val 50000"/>
                <a:gd name="adj2" fmla="val 50000"/>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p>
          </p:txBody>
        </p:sp>
        <p:sp>
          <p:nvSpPr>
            <p:cNvPr id="236" name="Reproduzieren"/>
            <p:cNvSpPr/>
            <p:nvPr/>
          </p:nvSpPr>
          <p:spPr>
            <a:xfrm>
              <a:off x="-1" y="617607"/>
              <a:ext cx="2836825" cy="44754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a:buClr>
                  <a:srgbClr val="00998A"/>
                </a:buClr>
                <a:buFont typeface="Wingdings"/>
                <a:defRPr sz="2200"/>
              </a:lvl1pPr>
            </a:lstStyle>
            <a:p>
              <a:pPr>
                <a:defRPr sz="3000">
                  <a:solidFill>
                    <a:srgbClr val="FFFFFF"/>
                  </a:solidFill>
                </a:defRPr>
              </a:pPr>
              <a:r>
                <a:rPr sz="2200">
                  <a:solidFill>
                    <a:srgbClr val="262626"/>
                  </a:solidFill>
                </a:rPr>
                <a:t>Reproduzieren</a:t>
              </a:r>
            </a:p>
          </p:txBody>
        </p:sp>
      </p:grpSp>
      <p:grpSp>
        <p:nvGrpSpPr>
          <p:cNvPr id="240" name="Gruppieren"/>
          <p:cNvGrpSpPr/>
          <p:nvPr/>
        </p:nvGrpSpPr>
        <p:grpSpPr>
          <a:xfrm>
            <a:off x="756331" y="6715412"/>
            <a:ext cx="3800434" cy="1174222"/>
            <a:chOff x="0" y="0"/>
            <a:chExt cx="3800432" cy="1174220"/>
          </a:xfrm>
        </p:grpSpPr>
        <p:sp>
          <p:nvSpPr>
            <p:cNvPr id="238" name="Rechteck"/>
            <p:cNvSpPr/>
            <p:nvPr/>
          </p:nvSpPr>
          <p:spPr>
            <a:xfrm>
              <a:off x="0" y="0"/>
              <a:ext cx="3800433" cy="1174221"/>
            </a:xfrm>
            <a:prstGeom prst="rect">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p>
          </p:txBody>
        </p:sp>
        <p:sp>
          <p:nvSpPr>
            <p:cNvPr id="239" name="… führt eine Studie durch und publiziert diese"/>
            <p:cNvSpPr/>
            <p:nvPr/>
          </p:nvSpPr>
          <p:spPr>
            <a:xfrm>
              <a:off x="0" y="587110"/>
              <a:ext cx="38004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ctr">
                <a:buClr>
                  <a:srgbClr val="00998A"/>
                </a:buClr>
                <a:buFont typeface="Wingdings"/>
                <a:defRPr sz="2200">
                  <a:solidFill>
                    <a:srgbClr val="000000"/>
                  </a:solidFill>
                </a:defRPr>
              </a:pPr>
              <a:r>
                <a:t>… </a:t>
              </a:r>
              <a:r>
                <a:t>führt eine Studie durch und publiziert diese</a:t>
              </a:r>
            </a:p>
          </p:txBody>
        </p:sp>
      </p:grpSp>
      <p:grpSp>
        <p:nvGrpSpPr>
          <p:cNvPr id="243" name="Gruppieren"/>
          <p:cNvGrpSpPr/>
          <p:nvPr/>
        </p:nvGrpSpPr>
        <p:grpSpPr>
          <a:xfrm>
            <a:off x="8492594" y="4201602"/>
            <a:ext cx="3800433" cy="1174222"/>
            <a:chOff x="0" y="0"/>
            <a:chExt cx="3800432" cy="1174220"/>
          </a:xfrm>
        </p:grpSpPr>
        <p:sp>
          <p:nvSpPr>
            <p:cNvPr id="241" name="Rechteck"/>
            <p:cNvSpPr/>
            <p:nvPr/>
          </p:nvSpPr>
          <p:spPr>
            <a:xfrm>
              <a:off x="0" y="0"/>
              <a:ext cx="3800433" cy="1174221"/>
            </a:xfrm>
            <a:prstGeom prst="rect">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p>
          </p:txBody>
        </p:sp>
        <p:sp>
          <p:nvSpPr>
            <p:cNvPr id="242" name="…. prüfen das Vorgehen und die Berechnungen"/>
            <p:cNvSpPr/>
            <p:nvPr/>
          </p:nvSpPr>
          <p:spPr>
            <a:xfrm>
              <a:off x="0" y="587110"/>
              <a:ext cx="38004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a:buClr>
                  <a:srgbClr val="00998A"/>
                </a:buClr>
                <a:buFont typeface="Wingdings"/>
                <a:defRPr sz="2200"/>
              </a:lvl1pPr>
            </a:lstStyle>
            <a:p>
              <a:pPr>
                <a:defRPr sz="3000">
                  <a:solidFill>
                    <a:srgbClr val="FFFFFF"/>
                  </a:solidFill>
                </a:defRPr>
              </a:pPr>
              <a:r>
                <a:rPr sz="2200">
                  <a:solidFill>
                    <a:srgbClr val="262626"/>
                  </a:solidFill>
                </a:rPr>
                <a:t>…. prüfen das Vorgehen und die Berechnungen</a:t>
              </a:r>
            </a:p>
          </p:txBody>
        </p:sp>
      </p:grpSp>
      <p:grpSp>
        <p:nvGrpSpPr>
          <p:cNvPr id="246" name="Gruppieren"/>
          <p:cNvGrpSpPr/>
          <p:nvPr/>
        </p:nvGrpSpPr>
        <p:grpSpPr>
          <a:xfrm>
            <a:off x="8458727" y="6404778"/>
            <a:ext cx="3800433" cy="1174222"/>
            <a:chOff x="0" y="0"/>
            <a:chExt cx="3800432" cy="1174220"/>
          </a:xfrm>
        </p:grpSpPr>
        <p:sp>
          <p:nvSpPr>
            <p:cNvPr id="244" name="Rechteck"/>
            <p:cNvSpPr/>
            <p:nvPr/>
          </p:nvSpPr>
          <p:spPr>
            <a:xfrm>
              <a:off x="0" y="0"/>
              <a:ext cx="3800433" cy="1174221"/>
            </a:xfrm>
            <a:prstGeom prst="rect">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p>
          </p:txBody>
        </p:sp>
        <p:sp>
          <p:nvSpPr>
            <p:cNvPr id="245" name="… wiederholen die Studie exakt wie beschrieben"/>
            <p:cNvSpPr/>
            <p:nvPr/>
          </p:nvSpPr>
          <p:spPr>
            <a:xfrm>
              <a:off x="0" y="587110"/>
              <a:ext cx="38004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a:defRPr sz="2200"/>
              </a:lvl1pPr>
            </a:lstStyle>
            <a:p>
              <a:pPr>
                <a:defRPr sz="1200">
                  <a:solidFill>
                    <a:srgbClr val="FFFFFF"/>
                  </a:solidFill>
                </a:defRPr>
              </a:pPr>
              <a:r>
                <a:rPr sz="2200">
                  <a:solidFill>
                    <a:srgbClr val="262626"/>
                  </a:solidFill>
                </a:rPr>
                <a:t>… wiederholen die Studie exakt wie beschrieben</a:t>
              </a:r>
            </a:p>
          </p:txBody>
        </p:sp>
      </p:grpSp>
      <p:grpSp>
        <p:nvGrpSpPr>
          <p:cNvPr id="249" name="Gruppieren"/>
          <p:cNvGrpSpPr/>
          <p:nvPr/>
        </p:nvGrpSpPr>
        <p:grpSpPr>
          <a:xfrm>
            <a:off x="4873643" y="6150507"/>
            <a:ext cx="3257514" cy="1682764"/>
            <a:chOff x="0" y="0"/>
            <a:chExt cx="3257513" cy="1682763"/>
          </a:xfrm>
        </p:grpSpPr>
        <p:sp>
          <p:nvSpPr>
            <p:cNvPr id="247" name="Pfeil"/>
            <p:cNvSpPr/>
            <p:nvPr/>
          </p:nvSpPr>
          <p:spPr>
            <a:xfrm>
              <a:off x="0" y="0"/>
              <a:ext cx="3257514" cy="1682764"/>
            </a:xfrm>
            <a:prstGeom prst="rightArrow">
              <a:avLst>
                <a:gd name="adj1" fmla="val 50000"/>
                <a:gd name="adj2" fmla="val 50000"/>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p>
          </p:txBody>
        </p:sp>
        <p:sp>
          <p:nvSpPr>
            <p:cNvPr id="248" name="Replizieren"/>
            <p:cNvSpPr/>
            <p:nvPr/>
          </p:nvSpPr>
          <p:spPr>
            <a:xfrm>
              <a:off x="-1" y="617607"/>
              <a:ext cx="2836825" cy="44754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a:defRPr sz="2200"/>
              </a:lvl1pPr>
            </a:lstStyle>
            <a:p>
              <a:pPr>
                <a:defRPr sz="1200">
                  <a:solidFill>
                    <a:srgbClr val="FFFFFF"/>
                  </a:solidFill>
                </a:defRPr>
              </a:pPr>
              <a:r>
                <a:rPr sz="2200">
                  <a:solidFill>
                    <a:srgbClr val="262626"/>
                  </a:solidFill>
                </a:rPr>
                <a:t>Replizieren</a:t>
              </a:r>
            </a:p>
          </p:txBody>
        </p:sp>
      </p:grpSp>
      <p:sp>
        <p:nvSpPr>
          <p:cNvPr id="250" name="Forscher Andi"/>
          <p:cNvSpPr/>
          <p:nvPr/>
        </p:nvSpPr>
        <p:spPr>
          <a:xfrm>
            <a:off x="1946685" y="1951866"/>
            <a:ext cx="1733200"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lvl1pPr>
          </a:lstStyle>
          <a:p>
            <a:pPr>
              <a:defRPr sz="1200">
                <a:solidFill>
                  <a:srgbClr val="FFFFFF"/>
                </a:solidFill>
              </a:defRPr>
            </a:pPr>
            <a:r>
              <a:rPr sz="2200">
                <a:solidFill>
                  <a:srgbClr val="262626"/>
                </a:solidFill>
              </a:rPr>
              <a:t>Forscher Andi </a:t>
            </a:r>
          </a:p>
        </p:txBody>
      </p:sp>
      <p:sp>
        <p:nvSpPr>
          <p:cNvPr id="251" name="Forscher Bettie und Charlie"/>
          <p:cNvSpPr/>
          <p:nvPr/>
        </p:nvSpPr>
        <p:spPr>
          <a:xfrm>
            <a:off x="8800151" y="1951866"/>
            <a:ext cx="3185317"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lvl1pPr>
          </a:lstStyle>
          <a:p>
            <a:pPr>
              <a:defRPr sz="1200">
                <a:solidFill>
                  <a:srgbClr val="FFFFFF"/>
                </a:solidFill>
              </a:defRPr>
            </a:pPr>
            <a:r>
              <a:rPr sz="2200">
                <a:solidFill>
                  <a:srgbClr val="262626"/>
                </a:solidFill>
              </a:rPr>
              <a:t>Forscher Bettie und Charlie </a:t>
            </a:r>
          </a:p>
        </p:txBody>
      </p:sp>
      <p:sp>
        <p:nvSpPr>
          <p:cNvPr id="252" name="und kommen zum selben  Ergebnis wie Andi!"/>
          <p:cNvSpPr/>
          <p:nvPr/>
        </p:nvSpPr>
        <p:spPr>
          <a:xfrm>
            <a:off x="8881906" y="7846714"/>
            <a:ext cx="2954075" cy="7650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1200">
                <a:solidFill>
                  <a:srgbClr val="FFFFFF"/>
                </a:solidFill>
              </a:defRPr>
            </a:pPr>
            <a:r>
              <a:rPr sz="2200">
                <a:solidFill>
                  <a:srgbClr val="262626"/>
                </a:solidFill>
              </a:rPr>
              <a:t>und kommen zum selben </a:t>
            </a:r>
            <a:br>
              <a:rPr sz="2200">
                <a:solidFill>
                  <a:srgbClr val="262626"/>
                </a:solidFill>
              </a:rPr>
            </a:br>
            <a:r>
              <a:rPr sz="2200">
                <a:solidFill>
                  <a:srgbClr val="262626"/>
                </a:solidFill>
              </a:rPr>
              <a:t>Ergebnis wie Andi!</a:t>
            </a:r>
          </a:p>
        </p:txBody>
      </p:sp>
      <p:sp>
        <p:nvSpPr>
          <p:cNvPr id="253" name="Mann"/>
          <p:cNvSpPr/>
          <p:nvPr/>
        </p:nvSpPr>
        <p:spPr>
          <a:xfrm>
            <a:off x="1043130" y="3515645"/>
            <a:ext cx="1054481" cy="2722310"/>
          </a:xfrm>
          <a:custGeom>
            <a:avLst/>
            <a:gdLst/>
            <a:ahLst/>
            <a:cxnLst>
              <a:cxn ang="0">
                <a:pos x="wd2" y="hd2"/>
              </a:cxn>
              <a:cxn ang="5400000">
                <a:pos x="wd2" y="hd2"/>
              </a:cxn>
              <a:cxn ang="10800000">
                <a:pos x="wd2" y="hd2"/>
              </a:cxn>
              <a:cxn ang="16200000">
                <a:pos x="wd2" y="hd2"/>
              </a:cxn>
            </a:cxnLst>
            <a:rect l="0" t="0" r="r" b="b"/>
            <a:pathLst>
              <a:path w="21470" h="21502" fill="norm" stroke="1"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004A94"/>
          </a:solidFill>
          <a:ln w="12700">
            <a:miter lim="400000"/>
          </a:ln>
        </p:spPr>
        <p:txBody>
          <a:bodyPr lIns="65023" tIns="65023" rIns="65023" bIns="65023" anchor="ctr"/>
          <a:lstStyle/>
          <a:p>
            <a:pPr algn="ctr"/>
          </a:p>
        </p:txBody>
      </p:sp>
      <p:sp>
        <p:nvSpPr>
          <p:cNvPr id="254" name="„Oh yeah!“"/>
          <p:cNvSpPr txBox="1"/>
          <p:nvPr/>
        </p:nvSpPr>
        <p:spPr>
          <a:xfrm>
            <a:off x="1035098" y="3073403"/>
            <a:ext cx="1070544"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„Oh yeah!“</a:t>
            </a:r>
          </a:p>
        </p:txBody>
      </p:sp>
      <p:pic>
        <p:nvPicPr>
          <p:cNvPr id="255" name="Bild" descr="Bild"/>
          <p:cNvPicPr>
            <a:picLocks noChangeAspect="1"/>
          </p:cNvPicPr>
          <p:nvPr/>
        </p:nvPicPr>
        <p:blipFill>
          <a:blip r:embed="rId3">
            <a:extLst/>
          </a:blip>
          <a:stretch>
            <a:fillRect/>
          </a:stretch>
        </p:blipFill>
        <p:spPr>
          <a:xfrm>
            <a:off x="9017659" y="2533123"/>
            <a:ext cx="1190518" cy="1190517"/>
          </a:xfrm>
          <a:prstGeom prst="rect">
            <a:avLst/>
          </a:prstGeom>
          <a:ln w="12700">
            <a:miter lim="400000"/>
          </a:ln>
        </p:spPr>
      </p:pic>
      <p:pic>
        <p:nvPicPr>
          <p:cNvPr id="256" name="Bild" descr="Bild"/>
          <p:cNvPicPr>
            <a:picLocks noChangeAspect="1"/>
          </p:cNvPicPr>
          <p:nvPr/>
        </p:nvPicPr>
        <p:blipFill>
          <a:blip r:embed="rId3">
            <a:extLst/>
          </a:blip>
          <a:stretch>
            <a:fillRect/>
          </a:stretch>
        </p:blipFill>
        <p:spPr>
          <a:xfrm>
            <a:off x="10292739" y="2676519"/>
            <a:ext cx="1190518" cy="1190517"/>
          </a:xfrm>
          <a:prstGeom prst="rect">
            <a:avLst/>
          </a:prstGeom>
          <a:ln w="12700">
            <a:miter lim="400000"/>
          </a:ln>
        </p:spPr>
      </p:pic>
      <p:sp>
        <p:nvSpPr>
          <p:cNvPr id="257" name="Bildquelle: Stefan Taubert, IconFinder, CC-BY"/>
          <p:cNvSpPr txBox="1"/>
          <p:nvPr/>
        </p:nvSpPr>
        <p:spPr>
          <a:xfrm>
            <a:off x="9927673" y="3867035"/>
            <a:ext cx="1920650" cy="244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800" u="sng">
                <a:solidFill>
                  <a:srgbClr val="0070C0"/>
                </a:solidFill>
                <a:uFill>
                  <a:solidFill>
                    <a:srgbClr val="0070C0"/>
                  </a:solidFill>
                </a:uFill>
                <a:hlinkClick r:id="rId4" invalidUrl="" action="" tgtFrame="" tooltip="" history="1" highlightClick="0" endSnd="0"/>
              </a:defRPr>
            </a:lvl1pPr>
          </a:lstStyle>
          <a:p>
            <a:pPr>
              <a:defRPr u="none">
                <a:solidFill>
                  <a:srgbClr val="262626"/>
                </a:solidFill>
                <a:uFillTx/>
              </a:defRPr>
            </a:pPr>
            <a:r>
              <a:rPr u="sng">
                <a:solidFill>
                  <a:srgbClr val="0070C0"/>
                </a:solidFill>
                <a:uFill>
                  <a:solidFill>
                    <a:srgbClr val="0070C0"/>
                  </a:solidFill>
                </a:uFill>
                <a:hlinkClick r:id="rId4" invalidUrl="" action="" tgtFrame="" tooltip="" history="1" highlightClick="0" endSnd="0"/>
              </a:rPr>
              <a:t>Bildquelle: Stefan Taubert, IconFinder, CC-BY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260" name="Spielt „Scientific misconduct“ eine Rolle?"/>
          <p:cNvSpPr txBox="1"/>
          <p:nvPr>
            <p:ph type="body" idx="21"/>
          </p:nvPr>
        </p:nvSpPr>
        <p:spPr>
          <a:prstGeom prst="rect">
            <a:avLst/>
          </a:prstGeom>
        </p:spPr>
        <p:txBody>
          <a:bodyPr/>
          <a:lstStyle/>
          <a:p>
            <a:pPr/>
            <a:r>
              <a:t>Spielt „Scientific misconduct“ eine Rolle?</a:t>
            </a:r>
          </a:p>
        </p:txBody>
      </p:sp>
      <p:sp>
        <p:nvSpPr>
          <p:cNvPr id="261" name="Form"/>
          <p:cNvSpPr/>
          <p:nvPr/>
        </p:nvSpPr>
        <p:spPr>
          <a:xfrm>
            <a:off x="1280576" y="1585685"/>
            <a:ext cx="5460645" cy="2972881"/>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12700">
            <a:solidFill>
              <a:schemeClr val="accent5">
                <a:hueOff val="-326855"/>
                <a:satOff val="32847"/>
                <a:lumOff val="-6386"/>
              </a:schemeClr>
            </a:solidFill>
            <a:bevel/>
            <a:headEnd type="triangle"/>
          </a:ln>
        </p:spPr>
        <p:txBody>
          <a:bodyPr lIns="65023" tIns="65023" rIns="65023" bIns="65023" anchor="ctr"/>
          <a:lstStyle/>
          <a:p>
            <a:pPr algn="ctr">
              <a:defRPr sz="3000">
                <a:solidFill>
                  <a:srgbClr val="FFFFFF"/>
                </a:solidFill>
              </a:defRPr>
            </a:pPr>
          </a:p>
        </p:txBody>
      </p:sp>
      <p:sp>
        <p:nvSpPr>
          <p:cNvPr id="262" name="Kreis"/>
          <p:cNvSpPr/>
          <p:nvPr/>
        </p:nvSpPr>
        <p:spPr>
          <a:xfrm>
            <a:off x="4739155" y="4591132"/>
            <a:ext cx="494519" cy="494519"/>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p>
        </p:txBody>
      </p:sp>
      <p:sp>
        <p:nvSpPr>
          <p:cNvPr id="263" name="Kreis"/>
          <p:cNvSpPr/>
          <p:nvPr/>
        </p:nvSpPr>
        <p:spPr>
          <a:xfrm>
            <a:off x="5096362" y="5175112"/>
            <a:ext cx="329680" cy="329681"/>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p>
        </p:txBody>
      </p:sp>
      <p:sp>
        <p:nvSpPr>
          <p:cNvPr id="264" name="Kreis"/>
          <p:cNvSpPr/>
          <p:nvPr/>
        </p:nvSpPr>
        <p:spPr>
          <a:xfrm>
            <a:off x="5374369" y="5614529"/>
            <a:ext cx="164840" cy="164839"/>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p>
        </p:txBody>
      </p:sp>
      <p:sp>
        <p:nvSpPr>
          <p:cNvPr id="265" name="Form"/>
          <p:cNvSpPr/>
          <p:nvPr/>
        </p:nvSpPr>
        <p:spPr>
          <a:xfrm>
            <a:off x="1557856" y="1736853"/>
            <a:ext cx="5003773" cy="2524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ln w="12700">
            <a:solidFill>
              <a:srgbClr val="00998A"/>
            </a:solidFill>
            <a:bevel/>
            <a:tailEnd type="triangle"/>
          </a:ln>
        </p:spPr>
        <p:txBody>
          <a:bodyPr lIns="65023" tIns="65023" rIns="65023" bIns="65023" anchor="ctr"/>
          <a:lstStyle/>
          <a:p>
            <a:pPr algn="ctr">
              <a:defRPr sz="3000">
                <a:solidFill>
                  <a:srgbClr val="FFFFFF"/>
                </a:solidFill>
              </a:defRPr>
            </a:pPr>
          </a:p>
        </p:txBody>
      </p:sp>
      <p:sp>
        <p:nvSpPr>
          <p:cNvPr id="266" name="Hmm, wenn ich mein Vorgehen im Dunkeln lasse, kann man mir den Murks nicht nachweisen…"/>
          <p:cNvSpPr/>
          <p:nvPr/>
        </p:nvSpPr>
        <p:spPr>
          <a:xfrm>
            <a:off x="2036812" y="2525834"/>
            <a:ext cx="3562392" cy="9301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marL="127000" marR="127000" defTabSz="1300480">
              <a:spcBef>
                <a:spcPts val="1000"/>
              </a:spcBef>
              <a:buClr>
                <a:srgbClr val="00998A"/>
              </a:buClr>
              <a:buFont typeface="Wingdings"/>
            </a:lvl1pPr>
          </a:lstStyle>
          <a:p>
            <a:pPr>
              <a:defRPr sz="2000">
                <a:solidFill>
                  <a:srgbClr val="000000"/>
                </a:solidFill>
              </a:defRPr>
            </a:pPr>
            <a:r>
              <a:rPr sz="1800">
                <a:solidFill>
                  <a:srgbClr val="262626"/>
                </a:solidFill>
              </a:rPr>
              <a:t>Hmm, wenn ich mein Vorgehen im Dunkeln lasse, kann man mir den Murks nicht nachweisen…</a:t>
            </a:r>
          </a:p>
        </p:txBody>
      </p:sp>
      <p:sp>
        <p:nvSpPr>
          <p:cNvPr id="267" name="Form"/>
          <p:cNvSpPr/>
          <p:nvPr/>
        </p:nvSpPr>
        <p:spPr>
          <a:xfrm>
            <a:off x="7069892" y="2332441"/>
            <a:ext cx="5460645" cy="2972882"/>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12700">
            <a:solidFill>
              <a:schemeClr val="accent5">
                <a:hueOff val="-326855"/>
                <a:satOff val="32847"/>
                <a:lumOff val="-6386"/>
              </a:schemeClr>
            </a:solidFill>
            <a:bevel/>
            <a:tailEnd type="triangle"/>
          </a:ln>
        </p:spPr>
        <p:txBody>
          <a:bodyPr lIns="65023" tIns="65023" rIns="65023" bIns="65023" anchor="ctr"/>
          <a:lstStyle/>
          <a:p>
            <a:pPr algn="ctr">
              <a:defRPr sz="3000">
                <a:solidFill>
                  <a:srgbClr val="FFFFFF"/>
                </a:solidFill>
              </a:defRPr>
            </a:pPr>
          </a:p>
        </p:txBody>
      </p:sp>
      <p:sp>
        <p:nvSpPr>
          <p:cNvPr id="268" name="Kreis"/>
          <p:cNvSpPr/>
          <p:nvPr/>
        </p:nvSpPr>
        <p:spPr>
          <a:xfrm>
            <a:off x="8005853" y="5136837"/>
            <a:ext cx="494520" cy="494519"/>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p>
        </p:txBody>
      </p:sp>
      <p:sp>
        <p:nvSpPr>
          <p:cNvPr id="269" name="Kreis"/>
          <p:cNvSpPr/>
          <p:nvPr/>
        </p:nvSpPr>
        <p:spPr>
          <a:xfrm>
            <a:off x="7708902" y="5605872"/>
            <a:ext cx="329680" cy="329681"/>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p>
        </p:txBody>
      </p:sp>
      <p:sp>
        <p:nvSpPr>
          <p:cNvPr id="270" name="Kreis"/>
          <p:cNvSpPr/>
          <p:nvPr/>
        </p:nvSpPr>
        <p:spPr>
          <a:xfrm>
            <a:off x="7527404" y="5957254"/>
            <a:ext cx="164839" cy="164839"/>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p>
        </p:txBody>
      </p:sp>
      <p:sp>
        <p:nvSpPr>
          <p:cNvPr id="271" name="Form"/>
          <p:cNvSpPr/>
          <p:nvPr/>
        </p:nvSpPr>
        <p:spPr>
          <a:xfrm>
            <a:off x="7347172" y="2483609"/>
            <a:ext cx="5003773" cy="2524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ln w="12700">
            <a:solidFill>
              <a:srgbClr val="00998A"/>
            </a:solidFill>
            <a:bevel/>
            <a:tailEnd type="triangle"/>
          </a:ln>
        </p:spPr>
        <p:txBody>
          <a:bodyPr lIns="65023" tIns="65023" rIns="65023" bIns="65023" anchor="ctr"/>
          <a:lstStyle/>
          <a:p>
            <a:pPr algn="ctr">
              <a:defRPr sz="3000">
                <a:solidFill>
                  <a:srgbClr val="FFFFFF"/>
                </a:solidFill>
              </a:defRPr>
            </a:pPr>
          </a:p>
        </p:txBody>
      </p:sp>
      <p:sp>
        <p:nvSpPr>
          <p:cNvPr id="272" name="Hmm, gute Qualität setzt sich eigentlich durch. Also muss ich doch zeigen, dass meine Arbeit gut gemacht ist."/>
          <p:cNvSpPr/>
          <p:nvPr/>
        </p:nvSpPr>
        <p:spPr>
          <a:xfrm>
            <a:off x="7826127" y="3139240"/>
            <a:ext cx="3562392" cy="11968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marL="127000" marR="127000" defTabSz="1300480">
              <a:spcBef>
                <a:spcPts val="1000"/>
              </a:spcBef>
              <a:buClr>
                <a:srgbClr val="00998A"/>
              </a:buClr>
              <a:buFont typeface="Wingdings"/>
            </a:lvl1pPr>
          </a:lstStyle>
          <a:p>
            <a:pPr>
              <a:defRPr sz="2000">
                <a:solidFill>
                  <a:srgbClr val="000000"/>
                </a:solidFill>
              </a:defRPr>
            </a:pPr>
            <a:r>
              <a:rPr sz="1800">
                <a:solidFill>
                  <a:srgbClr val="262626"/>
                </a:solidFill>
              </a:rPr>
              <a:t>Hmm, gute Qualität setzt sich eigentlich durch. Also muss ich doch zeigen, dass meine Arbeit gut gemacht ist.</a:t>
            </a:r>
          </a:p>
        </p:txBody>
      </p:sp>
      <p:sp>
        <p:nvSpPr>
          <p:cNvPr id="273" name="Mann"/>
          <p:cNvSpPr/>
          <p:nvPr/>
        </p:nvSpPr>
        <p:spPr>
          <a:xfrm>
            <a:off x="5900931" y="4981181"/>
            <a:ext cx="1630034" cy="4208194"/>
          </a:xfrm>
          <a:custGeom>
            <a:avLst/>
            <a:gdLst/>
            <a:ahLst/>
            <a:cxnLst>
              <a:cxn ang="0">
                <a:pos x="wd2" y="hd2"/>
              </a:cxn>
              <a:cxn ang="5400000">
                <a:pos x="wd2" y="hd2"/>
              </a:cxn>
              <a:cxn ang="10800000">
                <a:pos x="wd2" y="hd2"/>
              </a:cxn>
              <a:cxn ang="16200000">
                <a:pos x="wd2" y="hd2"/>
              </a:cxn>
            </a:cxnLst>
            <a:rect l="0" t="0" r="r" b="b"/>
            <a:pathLst>
              <a:path w="21470" h="21502" fill="norm" stroke="1"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004A94"/>
          </a:solidFill>
          <a:ln w="12700">
            <a:miter lim="400000"/>
          </a:ln>
        </p:spPr>
        <p:txBody>
          <a:bodyPr lIns="65023" tIns="65023" rIns="65023" bIns="65023" anchor="ctr"/>
          <a:lstStyle/>
          <a:p>
            <a:pPr algn="ct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lstStyle>
            <a:lvl1pPr>
              <a:defRPr sz="1200">
                <a:solidFill>
                  <a:srgbClr val="262626"/>
                </a:solidFill>
              </a:defRPr>
            </a:lvl1pPr>
          </a:lstStyle>
          <a:p>
            <a:pPr/>
            <a:fld id="{86CB4B4D-7CA3-9044-876B-883B54F8677D}" type="slidenum"/>
          </a:p>
        </p:txBody>
      </p:sp>
      <p:sp>
        <p:nvSpPr>
          <p:cNvPr id="276" name="Forschung früher und heute"/>
          <p:cNvSpPr txBox="1"/>
          <p:nvPr>
            <p:ph type="body" idx="21"/>
          </p:nvPr>
        </p:nvSpPr>
        <p:spPr>
          <a:prstGeom prst="rect">
            <a:avLst/>
          </a:prstGeom>
        </p:spPr>
        <p:txBody>
          <a:bodyPr/>
          <a:lstStyle/>
          <a:p>
            <a:pPr/>
            <a:r>
              <a:t>Forschung früher und heute</a:t>
            </a:r>
          </a:p>
        </p:txBody>
      </p:sp>
      <p:grpSp>
        <p:nvGrpSpPr>
          <p:cNvPr id="279" name="Gruppieren"/>
          <p:cNvGrpSpPr/>
          <p:nvPr/>
        </p:nvGrpSpPr>
        <p:grpSpPr>
          <a:xfrm>
            <a:off x="1248388" y="2904947"/>
            <a:ext cx="3750219" cy="1957339"/>
            <a:chOff x="0" y="0"/>
            <a:chExt cx="3750217" cy="1957337"/>
          </a:xfrm>
        </p:grpSpPr>
        <p:sp>
          <p:nvSpPr>
            <p:cNvPr id="277" name="Rechteck"/>
            <p:cNvSpPr/>
            <p:nvPr/>
          </p:nvSpPr>
          <p:spPr>
            <a:xfrm>
              <a:off x="0" y="0"/>
              <a:ext cx="3750218" cy="1957338"/>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278" name="Form"/>
            <p:cNvSpPr/>
            <p:nvPr/>
          </p:nvSpPr>
          <p:spPr>
            <a:xfrm>
              <a:off x="338962" y="183601"/>
              <a:ext cx="3192116" cy="1276007"/>
            </a:xfrm>
            <a:custGeom>
              <a:avLst/>
              <a:gdLst/>
              <a:ahLst/>
              <a:cxnLst>
                <a:cxn ang="0">
                  <a:pos x="wd2" y="hd2"/>
                </a:cxn>
                <a:cxn ang="5400000">
                  <a:pos x="wd2" y="hd2"/>
                </a:cxn>
                <a:cxn ang="10800000">
                  <a:pos x="wd2" y="hd2"/>
                </a:cxn>
                <a:cxn ang="16200000">
                  <a:pos x="wd2" y="hd2"/>
                </a:cxn>
              </a:cxnLst>
              <a:rect l="0" t="0" r="r" b="b"/>
              <a:pathLst>
                <a:path w="21600" h="21481" fill="norm" stroke="1" extrusionOk="0">
                  <a:moveTo>
                    <a:pt x="10594" y="0"/>
                  </a:moveTo>
                  <a:cubicBezTo>
                    <a:pt x="14832" y="-36"/>
                    <a:pt x="14475" y="10399"/>
                    <a:pt x="16482" y="16343"/>
                  </a:cubicBezTo>
                  <a:cubicBezTo>
                    <a:pt x="17586" y="19609"/>
                    <a:pt x="19527" y="21564"/>
                    <a:pt x="21600" y="21479"/>
                  </a:cubicBezTo>
                  <a:lnTo>
                    <a:pt x="0" y="21479"/>
                  </a:lnTo>
                  <a:cubicBezTo>
                    <a:pt x="2085" y="21446"/>
                    <a:pt x="4001" y="19340"/>
                    <a:pt x="5044" y="15979"/>
                  </a:cubicBezTo>
                  <a:cubicBezTo>
                    <a:pt x="6901" y="9991"/>
                    <a:pt x="6631" y="34"/>
                    <a:pt x="10594" y="0"/>
                  </a:cubicBezTo>
                  <a:close/>
                </a:path>
              </a:pathLst>
            </a:cu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sp>
        <p:nvSpPr>
          <p:cNvPr id="280" name="Normalverteilung"/>
          <p:cNvSpPr txBox="1"/>
          <p:nvPr/>
        </p:nvSpPr>
        <p:spPr>
          <a:xfrm>
            <a:off x="2192181" y="4466280"/>
            <a:ext cx="1862634"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pPr/>
            <a:r>
              <a:t>Normalverteilung</a:t>
            </a:r>
          </a:p>
        </p:txBody>
      </p:sp>
      <p:sp>
        <p:nvSpPr>
          <p:cNvPr id="281" name="Rechteck"/>
          <p:cNvSpPr/>
          <p:nvPr/>
        </p:nvSpPr>
        <p:spPr>
          <a:xfrm>
            <a:off x="1248388" y="5167380"/>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nvGrpSpPr>
          <p:cNvPr id="306" name="Gruppieren"/>
          <p:cNvGrpSpPr/>
          <p:nvPr/>
        </p:nvGrpSpPr>
        <p:grpSpPr>
          <a:xfrm>
            <a:off x="2077396" y="5418655"/>
            <a:ext cx="2389290" cy="1147560"/>
            <a:chOff x="0" y="0"/>
            <a:chExt cx="2389288" cy="1147559"/>
          </a:xfrm>
        </p:grpSpPr>
        <p:sp>
          <p:nvSpPr>
            <p:cNvPr id="282" name="Linie"/>
            <p:cNvSpPr/>
            <p:nvPr/>
          </p:nvSpPr>
          <p:spPr>
            <a:xfrm>
              <a:off x="595121" y="292985"/>
              <a:ext cx="263662" cy="45319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nvGrpSpPr>
            <p:cNvPr id="292" name="Gruppieren"/>
            <p:cNvGrpSpPr/>
            <p:nvPr/>
          </p:nvGrpSpPr>
          <p:grpSpPr>
            <a:xfrm>
              <a:off x="0" y="0"/>
              <a:ext cx="2389289" cy="573780"/>
              <a:chOff x="0" y="0"/>
              <a:chExt cx="2389288" cy="573779"/>
            </a:xfrm>
          </p:grpSpPr>
          <p:grpSp>
            <p:nvGrpSpPr>
              <p:cNvPr id="285" name="Gruppieren"/>
              <p:cNvGrpSpPr/>
              <p:nvPr/>
            </p:nvGrpSpPr>
            <p:grpSpPr>
              <a:xfrm>
                <a:off x="0" y="0"/>
                <a:ext cx="806684" cy="573780"/>
                <a:chOff x="0" y="0"/>
                <a:chExt cx="806683" cy="573779"/>
              </a:xfrm>
            </p:grpSpPr>
            <p:sp>
              <p:nvSpPr>
                <p:cNvPr id="283"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284"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288" name="Gruppieren"/>
              <p:cNvGrpSpPr/>
              <p:nvPr/>
            </p:nvGrpSpPr>
            <p:grpSpPr>
              <a:xfrm>
                <a:off x="796805" y="0"/>
                <a:ext cx="806685" cy="573780"/>
                <a:chOff x="0" y="0"/>
                <a:chExt cx="806683" cy="573779"/>
              </a:xfrm>
            </p:grpSpPr>
            <p:sp>
              <p:nvSpPr>
                <p:cNvPr id="286"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287"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291" name="Gruppieren"/>
              <p:cNvGrpSpPr/>
              <p:nvPr/>
            </p:nvGrpSpPr>
            <p:grpSpPr>
              <a:xfrm>
                <a:off x="1582604" y="0"/>
                <a:ext cx="806685" cy="573780"/>
                <a:chOff x="0" y="0"/>
                <a:chExt cx="806683" cy="573779"/>
              </a:xfrm>
            </p:grpSpPr>
            <p:sp>
              <p:nvSpPr>
                <p:cNvPr id="289"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290"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grpSp>
          <p:nvGrpSpPr>
            <p:cNvPr id="302" name="Gruppieren"/>
            <p:cNvGrpSpPr/>
            <p:nvPr/>
          </p:nvGrpSpPr>
          <p:grpSpPr>
            <a:xfrm>
              <a:off x="0" y="573779"/>
              <a:ext cx="2389289" cy="573781"/>
              <a:chOff x="0" y="0"/>
              <a:chExt cx="2389288" cy="573779"/>
            </a:xfrm>
          </p:grpSpPr>
          <p:grpSp>
            <p:nvGrpSpPr>
              <p:cNvPr id="295" name="Gruppieren"/>
              <p:cNvGrpSpPr/>
              <p:nvPr/>
            </p:nvGrpSpPr>
            <p:grpSpPr>
              <a:xfrm>
                <a:off x="0" y="0"/>
                <a:ext cx="806684" cy="573780"/>
                <a:chOff x="0" y="0"/>
                <a:chExt cx="806683" cy="573779"/>
              </a:xfrm>
            </p:grpSpPr>
            <p:sp>
              <p:nvSpPr>
                <p:cNvPr id="293"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294"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298" name="Gruppieren"/>
              <p:cNvGrpSpPr/>
              <p:nvPr/>
            </p:nvGrpSpPr>
            <p:grpSpPr>
              <a:xfrm>
                <a:off x="796805" y="0"/>
                <a:ext cx="806685" cy="573780"/>
                <a:chOff x="0" y="0"/>
                <a:chExt cx="806683" cy="573779"/>
              </a:xfrm>
            </p:grpSpPr>
            <p:sp>
              <p:nvSpPr>
                <p:cNvPr id="296"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297"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301" name="Gruppieren"/>
              <p:cNvGrpSpPr/>
              <p:nvPr/>
            </p:nvGrpSpPr>
            <p:grpSpPr>
              <a:xfrm>
                <a:off x="1582604" y="0"/>
                <a:ext cx="806685" cy="573780"/>
                <a:chOff x="0" y="0"/>
                <a:chExt cx="806683" cy="573779"/>
              </a:xfrm>
            </p:grpSpPr>
            <p:sp>
              <p:nvSpPr>
                <p:cNvPr id="299"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00"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sp>
          <p:nvSpPr>
            <p:cNvPr id="303" name="Linie"/>
            <p:cNvSpPr/>
            <p:nvPr/>
          </p:nvSpPr>
          <p:spPr>
            <a:xfrm>
              <a:off x="1386754" y="292985"/>
              <a:ext cx="263662" cy="45319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04" name="Linie"/>
            <p:cNvSpPr/>
            <p:nvPr/>
          </p:nvSpPr>
          <p:spPr>
            <a:xfrm flipV="1">
              <a:off x="569721" y="394791"/>
              <a:ext cx="263662" cy="45319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05" name="Linie"/>
            <p:cNvSpPr/>
            <p:nvPr/>
          </p:nvSpPr>
          <p:spPr>
            <a:xfrm flipV="1">
              <a:off x="1374054" y="407491"/>
              <a:ext cx="263662" cy="45319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sp>
        <p:nvSpPr>
          <p:cNvPr id="307" name="Flexible Algorithmen"/>
          <p:cNvSpPr txBox="1"/>
          <p:nvPr/>
        </p:nvSpPr>
        <p:spPr>
          <a:xfrm>
            <a:off x="2173274" y="6680382"/>
            <a:ext cx="219753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pPr/>
            <a:r>
              <a:t>Flexible Algorithmen</a:t>
            </a:r>
          </a:p>
        </p:txBody>
      </p:sp>
      <p:sp>
        <p:nvSpPr>
          <p:cNvPr id="308" name="Rechteck"/>
          <p:cNvSpPr/>
          <p:nvPr/>
        </p:nvSpPr>
        <p:spPr>
          <a:xfrm>
            <a:off x="5117637" y="2904947"/>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09" name="Abgerundetes Rechteck"/>
          <p:cNvSpPr/>
          <p:nvPr/>
        </p:nvSpPr>
        <p:spPr>
          <a:xfrm>
            <a:off x="6571202" y="3467678"/>
            <a:ext cx="386988" cy="565532"/>
          </a:xfrm>
          <a:prstGeom prst="roundRect">
            <a:avLst>
              <a:gd name="adj" fmla="val 15000"/>
            </a:avLst>
          </a:prstGeom>
          <a:solidFill>
            <a:srgbClr val="DCDEE0"/>
          </a:solidFill>
          <a:ln w="3175">
            <a:miter lim="400000"/>
          </a:ln>
          <a:effectLst>
            <a:outerShdw sx="100000" sy="100000" kx="0" ky="0" algn="b" rotWithShape="0" blurRad="25400" dist="12700" dir="5400000">
              <a:srgbClr val="000000">
                <a:alpha val="50000"/>
              </a:srgbClr>
            </a:outerShdw>
          </a:effectLst>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10" name="Oval"/>
          <p:cNvSpPr/>
          <p:nvPr/>
        </p:nvSpPr>
        <p:spPr>
          <a:xfrm>
            <a:off x="6571202" y="3430383"/>
            <a:ext cx="386988" cy="140737"/>
          </a:xfrm>
          <a:prstGeom prst="ellipse">
            <a:avLst/>
          </a:prstGeom>
          <a:solidFill>
            <a:srgbClr val="A6AAA9"/>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11" name="kleine Daten"/>
          <p:cNvSpPr txBox="1"/>
          <p:nvPr/>
        </p:nvSpPr>
        <p:spPr>
          <a:xfrm>
            <a:off x="6160455" y="4455885"/>
            <a:ext cx="1526033"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pPr/>
            <a:r>
              <a:t>kleine Daten</a:t>
            </a:r>
          </a:p>
        </p:txBody>
      </p:sp>
      <p:sp>
        <p:nvSpPr>
          <p:cNvPr id="312" name="Rechteck"/>
          <p:cNvSpPr/>
          <p:nvPr/>
        </p:nvSpPr>
        <p:spPr>
          <a:xfrm>
            <a:off x="5117637" y="5167380"/>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nvGrpSpPr>
          <p:cNvPr id="315" name="Gruppieren"/>
          <p:cNvGrpSpPr/>
          <p:nvPr/>
        </p:nvGrpSpPr>
        <p:grpSpPr>
          <a:xfrm>
            <a:off x="5822410" y="5209890"/>
            <a:ext cx="1074046" cy="1301407"/>
            <a:chOff x="0" y="0"/>
            <a:chExt cx="1074045" cy="1301406"/>
          </a:xfrm>
        </p:grpSpPr>
        <p:sp>
          <p:nvSpPr>
            <p:cNvPr id="313" name="Abgerundetes Rechteck"/>
            <p:cNvSpPr/>
            <p:nvPr/>
          </p:nvSpPr>
          <p:spPr>
            <a:xfrm>
              <a:off x="0" y="80514"/>
              <a:ext cx="1074046" cy="1220893"/>
            </a:xfrm>
            <a:prstGeom prst="roundRect">
              <a:avLst>
                <a:gd name="adj" fmla="val 11668"/>
              </a:avLst>
            </a:prstGeom>
            <a:solidFill>
              <a:srgbClr val="DCDEE0"/>
            </a:solidFill>
            <a:ln w="3175" cap="flat">
              <a:noFill/>
              <a:miter lim="400000"/>
            </a:ln>
            <a:effectLst>
              <a:outerShdw sx="100000" sy="100000" kx="0" ky="0" algn="b" rotWithShape="0" blurRad="25400" dist="12700" dir="540000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14" name="Oval"/>
            <p:cNvSpPr/>
            <p:nvPr/>
          </p:nvSpPr>
          <p:spPr>
            <a:xfrm>
              <a:off x="0" y="0"/>
              <a:ext cx="1074046" cy="3038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318" name="Gruppieren"/>
          <p:cNvGrpSpPr/>
          <p:nvPr/>
        </p:nvGrpSpPr>
        <p:grpSpPr>
          <a:xfrm>
            <a:off x="7019397" y="5209890"/>
            <a:ext cx="1074047" cy="1301407"/>
            <a:chOff x="0" y="0"/>
            <a:chExt cx="1074045" cy="1301406"/>
          </a:xfrm>
        </p:grpSpPr>
        <p:sp>
          <p:nvSpPr>
            <p:cNvPr id="316" name="Abgerundetes Rechteck"/>
            <p:cNvSpPr/>
            <p:nvPr/>
          </p:nvSpPr>
          <p:spPr>
            <a:xfrm>
              <a:off x="0" y="80514"/>
              <a:ext cx="1074046" cy="1220893"/>
            </a:xfrm>
            <a:prstGeom prst="roundRect">
              <a:avLst>
                <a:gd name="adj" fmla="val 11668"/>
              </a:avLst>
            </a:prstGeom>
            <a:solidFill>
              <a:srgbClr val="DCDEE0"/>
            </a:solidFill>
            <a:ln w="3175" cap="flat">
              <a:noFill/>
              <a:miter lim="400000"/>
            </a:ln>
            <a:effectLst>
              <a:outerShdw sx="100000" sy="100000" kx="0" ky="0" algn="b" rotWithShape="0" blurRad="25400" dist="12700" dir="540000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17" name="Oval"/>
            <p:cNvSpPr/>
            <p:nvPr/>
          </p:nvSpPr>
          <p:spPr>
            <a:xfrm>
              <a:off x="0" y="0"/>
              <a:ext cx="1074046" cy="3038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321" name="Gruppieren"/>
          <p:cNvGrpSpPr/>
          <p:nvPr/>
        </p:nvGrpSpPr>
        <p:grpSpPr>
          <a:xfrm>
            <a:off x="7634721" y="5579627"/>
            <a:ext cx="917445" cy="1111655"/>
            <a:chOff x="0" y="0"/>
            <a:chExt cx="917444" cy="1111654"/>
          </a:xfrm>
        </p:grpSpPr>
        <p:sp>
          <p:nvSpPr>
            <p:cNvPr id="319" name="Abgerundetes Rechteck"/>
            <p:cNvSpPr/>
            <p:nvPr/>
          </p:nvSpPr>
          <p:spPr>
            <a:xfrm>
              <a:off x="0" y="68775"/>
              <a:ext cx="917445" cy="1042880"/>
            </a:xfrm>
            <a:prstGeom prst="roundRect">
              <a:avLst>
                <a:gd name="adj" fmla="val 11668"/>
              </a:avLst>
            </a:prstGeom>
            <a:solidFill>
              <a:srgbClr val="DCDEE0"/>
            </a:solidFill>
            <a:ln w="3175" cap="flat">
              <a:noFill/>
              <a:miter lim="400000"/>
            </a:ln>
            <a:effectLst>
              <a:outerShdw sx="100000" sy="100000" kx="0" ky="0" algn="b" rotWithShape="0" blurRad="25400" dist="12700" dir="540000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20" name="Oval"/>
            <p:cNvSpPr/>
            <p:nvPr/>
          </p:nvSpPr>
          <p:spPr>
            <a:xfrm>
              <a:off x="0" y="0"/>
              <a:ext cx="917445" cy="2595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324" name="Gruppieren"/>
          <p:cNvGrpSpPr/>
          <p:nvPr/>
        </p:nvGrpSpPr>
        <p:grpSpPr>
          <a:xfrm>
            <a:off x="6464749" y="5579627"/>
            <a:ext cx="917445" cy="1111655"/>
            <a:chOff x="0" y="0"/>
            <a:chExt cx="917444" cy="1111654"/>
          </a:xfrm>
        </p:grpSpPr>
        <p:sp>
          <p:nvSpPr>
            <p:cNvPr id="322" name="Abgerundetes Rechteck"/>
            <p:cNvSpPr/>
            <p:nvPr/>
          </p:nvSpPr>
          <p:spPr>
            <a:xfrm>
              <a:off x="0" y="68775"/>
              <a:ext cx="917445" cy="1042880"/>
            </a:xfrm>
            <a:prstGeom prst="roundRect">
              <a:avLst>
                <a:gd name="adj" fmla="val 11668"/>
              </a:avLst>
            </a:prstGeom>
            <a:solidFill>
              <a:srgbClr val="DCDEE0"/>
            </a:solidFill>
            <a:ln w="3175" cap="flat">
              <a:noFill/>
              <a:miter lim="400000"/>
            </a:ln>
            <a:effectLst>
              <a:outerShdw sx="100000" sy="100000" kx="0" ky="0" algn="b" rotWithShape="0" blurRad="25400" dist="12700" dir="540000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23" name="Oval"/>
            <p:cNvSpPr/>
            <p:nvPr/>
          </p:nvSpPr>
          <p:spPr>
            <a:xfrm>
              <a:off x="0" y="0"/>
              <a:ext cx="917445" cy="2595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327" name="Gruppieren"/>
          <p:cNvGrpSpPr/>
          <p:nvPr/>
        </p:nvGrpSpPr>
        <p:grpSpPr>
          <a:xfrm>
            <a:off x="5294777" y="5579627"/>
            <a:ext cx="917445" cy="1111655"/>
            <a:chOff x="0" y="0"/>
            <a:chExt cx="917444" cy="1111654"/>
          </a:xfrm>
        </p:grpSpPr>
        <p:sp>
          <p:nvSpPr>
            <p:cNvPr id="325" name="Abgerundetes Rechteck"/>
            <p:cNvSpPr/>
            <p:nvPr/>
          </p:nvSpPr>
          <p:spPr>
            <a:xfrm>
              <a:off x="0" y="68775"/>
              <a:ext cx="917445" cy="1042880"/>
            </a:xfrm>
            <a:prstGeom prst="roundRect">
              <a:avLst>
                <a:gd name="adj" fmla="val 11668"/>
              </a:avLst>
            </a:prstGeom>
            <a:solidFill>
              <a:srgbClr val="DCDEE0"/>
            </a:solidFill>
            <a:ln w="3175" cap="flat">
              <a:noFill/>
              <a:miter lim="400000"/>
            </a:ln>
            <a:effectLst>
              <a:outerShdw sx="100000" sy="100000" kx="0" ky="0" algn="b" rotWithShape="0" blurRad="25400" dist="12700" dir="540000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26" name="Oval"/>
            <p:cNvSpPr/>
            <p:nvPr/>
          </p:nvSpPr>
          <p:spPr>
            <a:xfrm>
              <a:off x="0" y="0"/>
              <a:ext cx="917445" cy="2595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sp>
        <p:nvSpPr>
          <p:cNvPr id="328" name="(sehr) große Daten"/>
          <p:cNvSpPr txBox="1"/>
          <p:nvPr/>
        </p:nvSpPr>
        <p:spPr>
          <a:xfrm>
            <a:off x="5978562" y="6680382"/>
            <a:ext cx="202836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pPr/>
            <a:r>
              <a:t>(sehr) große Daten</a:t>
            </a:r>
          </a:p>
        </p:txBody>
      </p:sp>
      <p:sp>
        <p:nvSpPr>
          <p:cNvPr id="329" name="Rechteck"/>
          <p:cNvSpPr/>
          <p:nvPr/>
        </p:nvSpPr>
        <p:spPr>
          <a:xfrm>
            <a:off x="8986886" y="2904947"/>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nvGrpSpPr>
          <p:cNvPr id="348" name="Gruppieren"/>
          <p:cNvGrpSpPr/>
          <p:nvPr/>
        </p:nvGrpSpPr>
        <p:grpSpPr>
          <a:xfrm>
            <a:off x="10191460" y="3041245"/>
            <a:ext cx="1074047" cy="1270001"/>
            <a:chOff x="0" y="0"/>
            <a:chExt cx="1074045" cy="1270000"/>
          </a:xfrm>
        </p:grpSpPr>
        <p:sp>
          <p:nvSpPr>
            <p:cNvPr id="330" name="Rechteck"/>
            <p:cNvSpPr/>
            <p:nvPr/>
          </p:nvSpPr>
          <p:spPr>
            <a:xfrm>
              <a:off x="0" y="0"/>
              <a:ext cx="1074046" cy="1270000"/>
            </a:xfrm>
            <a:prstGeom prst="rect">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31" name="Abgerundetes Rechteck"/>
            <p:cNvSpPr/>
            <p:nvPr/>
          </p:nvSpPr>
          <p:spPr>
            <a:xfrm>
              <a:off x="105630" y="102832"/>
              <a:ext cx="862786" cy="277707"/>
            </a:xfrm>
            <a:prstGeom prst="roundRect">
              <a:avLst>
                <a:gd name="adj" fmla="val 25915"/>
              </a:avLst>
            </a:prstGeom>
            <a:solidFill>
              <a:srgbClr val="D5D7D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nvGrpSpPr>
            <p:cNvPr id="335" name="Gruppieren"/>
            <p:cNvGrpSpPr/>
            <p:nvPr/>
          </p:nvGrpSpPr>
          <p:grpSpPr>
            <a:xfrm>
              <a:off x="91306" y="496530"/>
              <a:ext cx="877109" cy="138470"/>
              <a:chOff x="0" y="0"/>
              <a:chExt cx="877108" cy="138469"/>
            </a:xfrm>
          </p:grpSpPr>
          <p:sp>
            <p:nvSpPr>
              <p:cNvPr id="332" name="Rechteck"/>
              <p:cNvSpPr/>
              <p:nvPr/>
            </p:nvSpPr>
            <p:spPr>
              <a:xfrm>
                <a:off x="0" y="0"/>
                <a:ext cx="239911"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33" name="Rechteck"/>
              <p:cNvSpPr/>
              <p:nvPr/>
            </p:nvSpPr>
            <p:spPr>
              <a:xfrm>
                <a:off x="311436"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34" name="Rechteck"/>
              <p:cNvSpPr/>
              <p:nvPr/>
            </p:nvSpPr>
            <p:spPr>
              <a:xfrm>
                <a:off x="637197"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339" name="Gruppieren"/>
            <p:cNvGrpSpPr/>
            <p:nvPr/>
          </p:nvGrpSpPr>
          <p:grpSpPr>
            <a:xfrm>
              <a:off x="91306" y="657186"/>
              <a:ext cx="877109" cy="138471"/>
              <a:chOff x="0" y="0"/>
              <a:chExt cx="877108" cy="138469"/>
            </a:xfrm>
          </p:grpSpPr>
          <p:sp>
            <p:nvSpPr>
              <p:cNvPr id="336" name="Rechteck"/>
              <p:cNvSpPr/>
              <p:nvPr/>
            </p:nvSpPr>
            <p:spPr>
              <a:xfrm>
                <a:off x="0" y="0"/>
                <a:ext cx="239911"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37" name="Rechteck"/>
              <p:cNvSpPr/>
              <p:nvPr/>
            </p:nvSpPr>
            <p:spPr>
              <a:xfrm>
                <a:off x="311436"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38" name="Rechteck"/>
              <p:cNvSpPr/>
              <p:nvPr/>
            </p:nvSpPr>
            <p:spPr>
              <a:xfrm>
                <a:off x="637197"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343" name="Gruppieren"/>
            <p:cNvGrpSpPr/>
            <p:nvPr/>
          </p:nvGrpSpPr>
          <p:grpSpPr>
            <a:xfrm>
              <a:off x="91306" y="817843"/>
              <a:ext cx="877109" cy="138471"/>
              <a:chOff x="0" y="0"/>
              <a:chExt cx="877108" cy="138469"/>
            </a:xfrm>
          </p:grpSpPr>
          <p:sp>
            <p:nvSpPr>
              <p:cNvPr id="340" name="Rechteck"/>
              <p:cNvSpPr/>
              <p:nvPr/>
            </p:nvSpPr>
            <p:spPr>
              <a:xfrm>
                <a:off x="0" y="0"/>
                <a:ext cx="239911"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41" name="Rechteck"/>
              <p:cNvSpPr/>
              <p:nvPr/>
            </p:nvSpPr>
            <p:spPr>
              <a:xfrm>
                <a:off x="311436"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42" name="Rechteck"/>
              <p:cNvSpPr/>
              <p:nvPr/>
            </p:nvSpPr>
            <p:spPr>
              <a:xfrm>
                <a:off x="637197"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nvGrpSpPr>
            <p:cNvPr id="347" name="Gruppieren"/>
            <p:cNvGrpSpPr/>
            <p:nvPr/>
          </p:nvGrpSpPr>
          <p:grpSpPr>
            <a:xfrm>
              <a:off x="91306" y="978500"/>
              <a:ext cx="877109" cy="138471"/>
              <a:chOff x="0" y="0"/>
              <a:chExt cx="877108" cy="138469"/>
            </a:xfrm>
          </p:grpSpPr>
          <p:sp>
            <p:nvSpPr>
              <p:cNvPr id="344" name="Rechteck"/>
              <p:cNvSpPr/>
              <p:nvPr/>
            </p:nvSpPr>
            <p:spPr>
              <a:xfrm>
                <a:off x="0" y="0"/>
                <a:ext cx="239911"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45" name="Rechteck"/>
              <p:cNvSpPr/>
              <p:nvPr/>
            </p:nvSpPr>
            <p:spPr>
              <a:xfrm>
                <a:off x="311436"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46" name="Rechteck"/>
              <p:cNvSpPr/>
              <p:nvPr/>
            </p:nvSpPr>
            <p:spPr>
              <a:xfrm>
                <a:off x="637197"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grpSp>
      <p:sp>
        <p:nvSpPr>
          <p:cNvPr id="349" name="keine/kaum Computer"/>
          <p:cNvSpPr txBox="1"/>
          <p:nvPr/>
        </p:nvSpPr>
        <p:spPr>
          <a:xfrm>
            <a:off x="9680590" y="4466280"/>
            <a:ext cx="236281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pPr/>
            <a:r>
              <a:t>keine/kaum Computer</a:t>
            </a:r>
          </a:p>
        </p:txBody>
      </p:sp>
      <p:sp>
        <p:nvSpPr>
          <p:cNvPr id="350" name="Rechteck"/>
          <p:cNvSpPr/>
          <p:nvPr/>
        </p:nvSpPr>
        <p:spPr>
          <a:xfrm>
            <a:off x="8986886" y="5167380"/>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nvGrpSpPr>
          <p:cNvPr id="355" name="Gruppieren"/>
          <p:cNvGrpSpPr/>
          <p:nvPr/>
        </p:nvGrpSpPr>
        <p:grpSpPr>
          <a:xfrm>
            <a:off x="9789479" y="5237702"/>
            <a:ext cx="2390983" cy="1376363"/>
            <a:chOff x="0" y="0"/>
            <a:chExt cx="2390982" cy="1376362"/>
          </a:xfrm>
        </p:grpSpPr>
        <p:sp>
          <p:nvSpPr>
            <p:cNvPr id="351" name="Abgerundetes Rechteck"/>
            <p:cNvSpPr/>
            <p:nvPr/>
          </p:nvSpPr>
          <p:spPr>
            <a:xfrm>
              <a:off x="119136" y="0"/>
              <a:ext cx="2098528" cy="1138238"/>
            </a:xfrm>
            <a:prstGeom prst="roundRect">
              <a:avLst>
                <a:gd name="adj" fmla="val 10635"/>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52" name="Abgerundetes Rechteck"/>
            <p:cNvSpPr/>
            <p:nvPr/>
          </p:nvSpPr>
          <p:spPr>
            <a:xfrm>
              <a:off x="246136" y="83715"/>
              <a:ext cx="1844527" cy="945407"/>
            </a:xfrm>
            <a:prstGeom prst="roundRect">
              <a:avLst>
                <a:gd name="adj" fmla="val 8997"/>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53" name="Abgerundetes Rechteck"/>
            <p:cNvSpPr/>
            <p:nvPr/>
          </p:nvSpPr>
          <p:spPr>
            <a:xfrm>
              <a:off x="0" y="1163637"/>
              <a:ext cx="2390983" cy="212726"/>
            </a:xfrm>
            <a:prstGeom prst="roundRect">
              <a:avLst>
                <a:gd name="adj" fmla="val 24395"/>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sp>
          <p:nvSpPr>
            <p:cNvPr id="354" name="Abgerundetes Rechteck"/>
            <p:cNvSpPr/>
            <p:nvPr/>
          </p:nvSpPr>
          <p:spPr>
            <a:xfrm>
              <a:off x="792112" y="1138237"/>
              <a:ext cx="854910" cy="131763"/>
            </a:xfrm>
            <a:prstGeom prst="roundRect">
              <a:avLst>
                <a:gd name="adj" fmla="val 50000"/>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p>
          </p:txBody>
        </p:sp>
      </p:grpSp>
      <p:sp>
        <p:nvSpPr>
          <p:cNvPr id="356" name="Computer allgegenwärtig"/>
          <p:cNvSpPr txBox="1"/>
          <p:nvPr/>
        </p:nvSpPr>
        <p:spPr>
          <a:xfrm>
            <a:off x="9507197" y="6680382"/>
            <a:ext cx="270959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pPr/>
            <a:r>
              <a:t>Computer allgegenwärtig</a:t>
            </a:r>
          </a:p>
        </p:txBody>
      </p:sp>
      <p:sp>
        <p:nvSpPr>
          <p:cNvPr id="357" name="Früher"/>
          <p:cNvSpPr txBox="1"/>
          <p:nvPr/>
        </p:nvSpPr>
        <p:spPr>
          <a:xfrm>
            <a:off x="207592" y="3887425"/>
            <a:ext cx="921767"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pPr/>
            <a:r>
              <a:t>Früher</a:t>
            </a:r>
          </a:p>
        </p:txBody>
      </p:sp>
      <p:sp>
        <p:nvSpPr>
          <p:cNvPr id="358" name="Heute"/>
          <p:cNvSpPr txBox="1"/>
          <p:nvPr/>
        </p:nvSpPr>
        <p:spPr>
          <a:xfrm>
            <a:off x="269619" y="5930149"/>
            <a:ext cx="859740"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pPr/>
            <a:r>
              <a:t>Heute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262626"/>
                </a:solidFill>
              </a:defRPr>
            </a:lvl1pPr>
          </a:lstStyle>
          <a:p>
            <a:pPr/>
            <a:fld id="{86CB4B4D-7CA3-9044-876B-883B54F8677D}" type="slidenum"/>
          </a:p>
        </p:txBody>
      </p:sp>
      <p:sp>
        <p:nvSpPr>
          <p:cNvPr id="361" name="Die Apologie des Methodenlehrers"/>
          <p:cNvSpPr txBox="1"/>
          <p:nvPr>
            <p:ph type="body" idx="21"/>
          </p:nvPr>
        </p:nvSpPr>
        <p:spPr>
          <a:prstGeom prst="rect">
            <a:avLst/>
          </a:prstGeom>
        </p:spPr>
        <p:txBody>
          <a:bodyPr/>
          <a:lstStyle/>
          <a:p>
            <a:pPr/>
            <a:r>
              <a:t>Die Apologie des Methodenlehrers</a:t>
            </a:r>
          </a:p>
        </p:txBody>
      </p:sp>
      <p:sp>
        <p:nvSpPr>
          <p:cNvPr id="362" name="Linie"/>
          <p:cNvSpPr/>
          <p:nvPr/>
        </p:nvSpPr>
        <p:spPr>
          <a:xfrm flipV="1">
            <a:off x="1337145" y="4347604"/>
            <a:ext cx="1" cy="4406058"/>
          </a:xfrm>
          <a:prstGeom prst="line">
            <a:avLst/>
          </a:prstGeom>
          <a:ln w="3175">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363" name="Linie"/>
          <p:cNvSpPr/>
          <p:nvPr/>
        </p:nvSpPr>
        <p:spPr>
          <a:xfrm>
            <a:off x="1329920" y="8760885"/>
            <a:ext cx="7080686" cy="1"/>
          </a:xfrm>
          <a:prstGeom prst="line">
            <a:avLst/>
          </a:prstGeom>
          <a:ln w="3175">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364" name="Linie"/>
          <p:cNvSpPr/>
          <p:nvPr/>
        </p:nvSpPr>
        <p:spPr>
          <a:xfrm flipV="1">
            <a:off x="1373270" y="7130241"/>
            <a:ext cx="3108923" cy="1543947"/>
          </a:xfrm>
          <a:prstGeom prst="line">
            <a:avLst/>
          </a:prstGeom>
          <a:ln w="63500">
            <a:solidFill>
              <a:srgbClr val="003B76"/>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381" name="Verbindungslinie"/>
          <p:cNvSpPr/>
          <p:nvPr/>
        </p:nvSpPr>
        <p:spPr>
          <a:xfrm>
            <a:off x="4483265" y="3853286"/>
            <a:ext cx="2702956" cy="3275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1455" y="16496"/>
                  <a:pt x="18655" y="9296"/>
                  <a:pt x="21600" y="0"/>
                </a:cubicBezTo>
              </a:path>
            </a:pathLst>
          </a:custGeom>
          <a:ln w="63500">
            <a:solidFill>
              <a:srgbClr val="003B76"/>
            </a:solidFill>
            <a:bevel/>
          </a:ln>
          <a:effectLst>
            <a:outerShdw sx="100000" sy="100000" kx="0" ky="0" algn="b" rotWithShape="0" blurRad="25400" dist="12700" dir="5400000">
              <a:srgbClr val="000000">
                <a:alpha val="38000"/>
              </a:srgbClr>
            </a:outerShdw>
          </a:effectLst>
        </p:spPr>
        <p:txBody>
          <a:bodyPr/>
          <a:lstStyle/>
          <a:p>
            <a:pPr/>
          </a:p>
        </p:txBody>
      </p:sp>
      <p:sp>
        <p:nvSpPr>
          <p:cNvPr id="382" name="Verbindungslinie"/>
          <p:cNvSpPr/>
          <p:nvPr/>
        </p:nvSpPr>
        <p:spPr>
          <a:xfrm>
            <a:off x="1445650" y="6045024"/>
            <a:ext cx="3010917" cy="2629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379" y="8077"/>
                  <a:pt x="9579" y="877"/>
                  <a:pt x="21600" y="0"/>
                </a:cubicBezTo>
              </a:path>
            </a:pathLst>
          </a:custGeom>
          <a:ln w="63500">
            <a:solidFill>
              <a:schemeClr val="accent6"/>
            </a:solidFill>
            <a:bevel/>
          </a:ln>
          <a:effectLst>
            <a:outerShdw sx="100000" sy="100000" kx="0" ky="0" algn="b" rotWithShape="0" blurRad="25400" dist="12700" dir="5400000">
              <a:srgbClr val="000000">
                <a:alpha val="38000"/>
              </a:srgbClr>
            </a:outerShdw>
          </a:effectLst>
        </p:spPr>
        <p:txBody>
          <a:bodyPr/>
          <a:lstStyle/>
          <a:p>
            <a:pPr/>
          </a:p>
        </p:txBody>
      </p:sp>
      <p:sp>
        <p:nvSpPr>
          <p:cNvPr id="367" name="Linie"/>
          <p:cNvSpPr/>
          <p:nvPr/>
        </p:nvSpPr>
        <p:spPr>
          <a:xfrm>
            <a:off x="4460993" y="6046424"/>
            <a:ext cx="3308329" cy="1"/>
          </a:xfrm>
          <a:prstGeom prst="line">
            <a:avLst/>
          </a:prstGeom>
          <a:ln w="63500">
            <a:solidFill>
              <a:schemeClr val="accent6"/>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368" name="Aufwand"/>
          <p:cNvSpPr/>
          <p:nvPr/>
        </p:nvSpPr>
        <p:spPr>
          <a:xfrm>
            <a:off x="705803" y="3864957"/>
            <a:ext cx="1114919"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lvl1pPr>
          </a:lstStyle>
          <a:p>
            <a:pPr/>
            <a:r>
              <a:t>Aufwand</a:t>
            </a:r>
          </a:p>
        </p:txBody>
      </p:sp>
      <p:sp>
        <p:nvSpPr>
          <p:cNvPr id="369" name="Komplexität der Aufgabe"/>
          <p:cNvSpPr/>
          <p:nvPr/>
        </p:nvSpPr>
        <p:spPr>
          <a:xfrm>
            <a:off x="2933936" y="8931750"/>
            <a:ext cx="2862124"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lvl1pPr>
          </a:lstStyle>
          <a:p>
            <a:pPr/>
            <a:r>
              <a:t>Komplexität der Aufgabe</a:t>
            </a:r>
          </a:p>
        </p:txBody>
      </p:sp>
      <p:sp>
        <p:nvSpPr>
          <p:cNvPr id="370" name="Rechteck"/>
          <p:cNvSpPr/>
          <p:nvPr/>
        </p:nvSpPr>
        <p:spPr>
          <a:xfrm>
            <a:off x="1626141" y="6243774"/>
            <a:ext cx="1385701" cy="2494393"/>
          </a:xfrm>
          <a:prstGeom prst="rect">
            <a:avLst/>
          </a:prstGeom>
          <a:solidFill>
            <a:srgbClr val="4077AF">
              <a:alpha val="50000"/>
            </a:srgbClr>
          </a:solidFill>
          <a:ln w="12700">
            <a:miter lim="400000"/>
          </a:ln>
        </p:spPr>
        <p:txBody>
          <a:bodyPr lIns="65023" tIns="65023" rIns="65023" bIns="65023" anchor="ctr"/>
          <a:lstStyle/>
          <a:p>
            <a:pPr algn="ctr">
              <a:defRPr sz="3000">
                <a:solidFill>
                  <a:srgbClr val="BFD1E4"/>
                </a:solidFill>
              </a:defRPr>
            </a:pPr>
          </a:p>
        </p:txBody>
      </p:sp>
      <p:sp>
        <p:nvSpPr>
          <p:cNvPr id="371" name="Rechteck"/>
          <p:cNvSpPr/>
          <p:nvPr/>
        </p:nvSpPr>
        <p:spPr>
          <a:xfrm>
            <a:off x="4220717" y="5489891"/>
            <a:ext cx="2167468" cy="1766158"/>
          </a:xfrm>
          <a:prstGeom prst="rect">
            <a:avLst/>
          </a:prstGeom>
          <a:solidFill>
            <a:srgbClr val="4077AF">
              <a:alpha val="50000"/>
            </a:srgbClr>
          </a:solidFill>
          <a:ln w="12700">
            <a:miter lim="400000"/>
          </a:ln>
        </p:spPr>
        <p:txBody>
          <a:bodyPr lIns="65023" tIns="65023" rIns="65023" bIns="65023" anchor="ctr"/>
          <a:lstStyle/>
          <a:p>
            <a:pPr algn="ctr">
              <a:defRPr sz="3000">
                <a:solidFill>
                  <a:srgbClr val="BFD1E4"/>
                </a:solidFill>
              </a:defRPr>
            </a:pPr>
          </a:p>
        </p:txBody>
      </p:sp>
      <p:sp>
        <p:nvSpPr>
          <p:cNvPr id="372" name="Rechteck"/>
          <p:cNvSpPr/>
          <p:nvPr/>
        </p:nvSpPr>
        <p:spPr>
          <a:xfrm>
            <a:off x="6787413" y="3517497"/>
            <a:ext cx="1385701" cy="2829233"/>
          </a:xfrm>
          <a:prstGeom prst="rect">
            <a:avLst/>
          </a:prstGeom>
          <a:solidFill>
            <a:srgbClr val="4077AF">
              <a:alpha val="50000"/>
            </a:srgbClr>
          </a:solidFill>
          <a:ln w="12700">
            <a:miter lim="400000"/>
          </a:ln>
        </p:spPr>
        <p:txBody>
          <a:bodyPr lIns="65023" tIns="65023" rIns="65023" bIns="65023" anchor="ctr"/>
          <a:lstStyle/>
          <a:p>
            <a:pPr algn="ctr">
              <a:defRPr sz="3000">
                <a:solidFill>
                  <a:srgbClr val="BFD1E4"/>
                </a:solidFill>
              </a:defRPr>
            </a:pPr>
          </a:p>
        </p:txBody>
      </p:sp>
      <p:sp>
        <p:nvSpPr>
          <p:cNvPr id="373" name="Seminararbeit"/>
          <p:cNvSpPr/>
          <p:nvPr/>
        </p:nvSpPr>
        <p:spPr>
          <a:xfrm>
            <a:off x="1622548" y="8392412"/>
            <a:ext cx="1396477" cy="3967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Seminararbeit</a:t>
            </a:r>
          </a:p>
        </p:txBody>
      </p:sp>
      <p:sp>
        <p:nvSpPr>
          <p:cNvPr id="374" name="Abschlussarbeit"/>
          <p:cNvSpPr/>
          <p:nvPr/>
        </p:nvSpPr>
        <p:spPr>
          <a:xfrm>
            <a:off x="4772192" y="6894124"/>
            <a:ext cx="1597171" cy="3967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Abschlussarbeit</a:t>
            </a:r>
          </a:p>
        </p:txBody>
      </p:sp>
      <p:sp>
        <p:nvSpPr>
          <p:cNvPr id="375" name="Berufliches Projekt in kom-petitiven Umfeld"/>
          <p:cNvSpPr/>
          <p:nvPr/>
        </p:nvSpPr>
        <p:spPr>
          <a:xfrm>
            <a:off x="6981165" y="4541649"/>
            <a:ext cx="1191237" cy="14635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p>
            <a:pPr algn="r"/>
            <a:r>
              <a:t>Berufliches Projekt</a:t>
            </a:r>
            <a:br/>
            <a:r>
              <a:t>in kom-petitiven Umfeld</a:t>
            </a:r>
          </a:p>
        </p:txBody>
      </p:sp>
      <p:sp>
        <p:nvSpPr>
          <p:cNvPr id="376" name="Linie"/>
          <p:cNvSpPr/>
          <p:nvPr/>
        </p:nvSpPr>
        <p:spPr>
          <a:xfrm flipH="1" flipV="1">
            <a:off x="6024103" y="6025008"/>
            <a:ext cx="1000450" cy="1000450"/>
          </a:xfrm>
          <a:prstGeom prst="line">
            <a:avLst/>
          </a:prstGeom>
          <a:ln w="3175">
            <a:solidFill>
              <a:schemeClr val="accent1"/>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377" name="Gabelung des Aufwands bei bestimmter Grenz-Komplexität"/>
          <p:cNvSpPr/>
          <p:nvPr/>
        </p:nvSpPr>
        <p:spPr>
          <a:xfrm>
            <a:off x="6860943" y="6994997"/>
            <a:ext cx="5438054" cy="3967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Gabelung des Aufwands bei bestimmter Grenz-Komplexität</a:t>
            </a:r>
          </a:p>
        </p:txBody>
      </p:sp>
      <p:sp>
        <p:nvSpPr>
          <p:cNvPr id="378" name="„Hilfe, mein Dozenti will, dass ich solche komplizierten, modernen Werkzeuge lerne!“…"/>
          <p:cNvSpPr/>
          <p:nvPr/>
        </p:nvSpPr>
        <p:spPr>
          <a:xfrm>
            <a:off x="1155616" y="1794301"/>
            <a:ext cx="9995283" cy="7650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349250" indent="-349250">
              <a:buClr>
                <a:schemeClr val="accent5"/>
              </a:buClr>
              <a:buSzPct val="70000"/>
              <a:buFont typeface="Arial"/>
              <a:buChar char="▶︎"/>
              <a:defRPr sz="2200"/>
            </a:pPr>
            <a:r>
              <a:t>„Hilfe, mein Dozenti will, dass ich solche komplizierten, modernen Werkzeuge lerne!“</a:t>
            </a:r>
          </a:p>
          <a:p>
            <a:pPr marL="349250" indent="-349250">
              <a:buClr>
                <a:schemeClr val="accent5"/>
              </a:buClr>
              <a:buSzPct val="70000"/>
              <a:buFont typeface="Arial"/>
              <a:buChar char="▶︎"/>
              <a:defRPr sz="2200"/>
            </a:pPr>
            <a:r>
              <a:t>Sehen Sie es als eine Investition (die kostet) in die Zukunft in der Hoffnung auf Zinsen.</a:t>
            </a:r>
          </a:p>
        </p:txBody>
      </p:sp>
      <p:sp>
        <p:nvSpPr>
          <p:cNvPr id="379" name="„Quick-and-dirty-Kurve“"/>
          <p:cNvSpPr/>
          <p:nvPr/>
        </p:nvSpPr>
        <p:spPr>
          <a:xfrm>
            <a:off x="2880341" y="3399115"/>
            <a:ext cx="4354275" cy="6380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3400">
                <a:solidFill>
                  <a:srgbClr val="003B76"/>
                </a:solidFill>
                <a:latin typeface="Roboto Condensed Bold"/>
                <a:ea typeface="Roboto Condensed Bold"/>
                <a:cs typeface="Roboto Condensed Bold"/>
                <a:sym typeface="Roboto Condensed Bold"/>
              </a:defRPr>
            </a:lvl1pPr>
          </a:lstStyle>
          <a:p>
            <a:pPr/>
            <a:r>
              <a:t>„Quick-and-dirty-Kurve“</a:t>
            </a:r>
          </a:p>
        </p:txBody>
      </p:sp>
      <p:sp>
        <p:nvSpPr>
          <p:cNvPr id="380" name="„Reinfuchsen-Kurve“"/>
          <p:cNvSpPr/>
          <p:nvPr/>
        </p:nvSpPr>
        <p:spPr>
          <a:xfrm>
            <a:off x="8001012" y="5962498"/>
            <a:ext cx="3777535" cy="6507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3500">
                <a:solidFill>
                  <a:schemeClr val="accent6"/>
                </a:solidFill>
              </a:defRPr>
            </a:pPr>
            <a:r>
              <a:t>„</a:t>
            </a:r>
            <a:r>
              <a:rPr>
                <a:latin typeface="Roboto Condensed Bold"/>
                <a:ea typeface="Roboto Condensed Bold"/>
                <a:cs typeface="Roboto Condensed Bold"/>
                <a:sym typeface="Roboto Condensed Bold"/>
              </a:rPr>
              <a:t>Reinfuchsen</a:t>
            </a:r>
            <a:r>
              <a:t>-</a:t>
            </a:r>
            <a:r>
              <a:rPr>
                <a:latin typeface="Roboto Condensed Bold"/>
                <a:ea typeface="Roboto Condensed Bold"/>
                <a:cs typeface="Roboto Condensed Bold"/>
                <a:sym typeface="Roboto Condensed Bold"/>
              </a:rPr>
              <a:t>Kurve</a:t>
            </a: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5" name="Wissenschaftliches Schließen"/>
          <p:cNvSpPr txBox="1"/>
          <p:nvPr>
            <p:ph type="title"/>
          </p:nvPr>
        </p:nvSpPr>
        <p:spPr>
          <a:xfrm>
            <a:off x="650239" y="4758266"/>
            <a:ext cx="11704322" cy="2406792"/>
          </a:xfrm>
          <a:prstGeom prst="rect">
            <a:avLst/>
          </a:prstGeom>
        </p:spPr>
        <p:txBody>
          <a:bodyPr/>
          <a:lstStyle/>
          <a:p>
            <a:pPr/>
            <a:r>
              <a:t>Wissenschaftliches Schließen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Form"/>
          <p:cNvSpPr/>
          <p:nvPr/>
        </p:nvSpPr>
        <p:spPr>
          <a:xfrm rot="5400000">
            <a:off x="-307958" y="4313537"/>
            <a:ext cx="6554331" cy="1945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7280" y="21600"/>
                </a:lnTo>
                <a:lnTo>
                  <a:pt x="4320" y="21600"/>
                </a:lnTo>
                <a:close/>
              </a:path>
            </a:pathLst>
          </a:custGeom>
          <a:solidFill>
            <a:srgbClr val="C9C9C9"/>
          </a:solidFill>
          <a:ln w="12700">
            <a:miter lim="400000"/>
          </a:ln>
        </p:spPr>
        <p:txBody>
          <a:bodyPr lIns="65023" tIns="65023" rIns="65023" bIns="65023" anchor="ctr"/>
          <a:lstStyle/>
          <a:p>
            <a:pPr algn="ctr">
              <a:defRPr sz="2200">
                <a:latin typeface="Helvetica"/>
                <a:ea typeface="Helvetica"/>
                <a:cs typeface="Helvetica"/>
                <a:sym typeface="Helvetica"/>
              </a:defRPr>
            </a:pPr>
          </a:p>
        </p:txBody>
      </p:sp>
      <p:sp>
        <p:nvSpPr>
          <p:cNvPr id="38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9" name="Beispiele für die drei Schlussarten der Wissenschaft"/>
          <p:cNvSpPr txBox="1"/>
          <p:nvPr>
            <p:ph type="body" idx="21"/>
          </p:nvPr>
        </p:nvSpPr>
        <p:spPr>
          <a:prstGeom prst="rect">
            <a:avLst/>
          </a:prstGeom>
        </p:spPr>
        <p:txBody>
          <a:bodyPr/>
          <a:lstStyle/>
          <a:p>
            <a:pPr/>
            <a:r>
              <a:t>Beispiele für die drei Schlussarten der Wissenschaft</a:t>
            </a:r>
          </a:p>
        </p:txBody>
      </p:sp>
      <p:graphicFrame>
        <p:nvGraphicFramePr>
          <p:cNvPr id="390" name="Tabelle"/>
          <p:cNvGraphicFramePr/>
          <p:nvPr/>
        </p:nvGraphicFramePr>
        <p:xfrm>
          <a:off x="4176983" y="1958981"/>
          <a:ext cx="7680853" cy="6654928"/>
        </p:xfrm>
        <a:graphic xmlns:a="http://schemas.openxmlformats.org/drawingml/2006/main">
          <a:graphicData uri="http://schemas.openxmlformats.org/drawingml/2006/table">
            <a:tbl>
              <a:tblPr firstCol="0" firstRow="1" lastCol="0" lastRow="0" bandCol="0" bandRow="1" rtl="0">
                <a:tableStyleId>{D51ADE6A-740E-44AE-83CC-AE7238B6C88D}</a:tableStyleId>
              </a:tblPr>
              <a:tblGrid>
                <a:gridCol w="2593810"/>
                <a:gridCol w="5083868"/>
              </a:tblGrid>
              <a:tr h="534587">
                <a:tc>
                  <a:txBody>
                    <a:bodyPr/>
                    <a:lstStyle/>
                    <a:p>
                      <a:pPr algn="l">
                        <a:buClr>
                          <a:srgbClr val="00998A"/>
                        </a:buClr>
                        <a:buFont typeface="Wingdings"/>
                        <a:defRPr i="0" sz="2400">
                          <a:latin typeface="Helvetica"/>
                          <a:ea typeface="Helvetica"/>
                          <a:cs typeface="Helvetica"/>
                          <a:sym typeface="Helvetica"/>
                        </a:defRPr>
                      </a:pPr>
                      <a:r>
                        <a:t>Schlussart</a:t>
                      </a:r>
                    </a:p>
                  </a:txBody>
                  <a:tcPr marL="45720" marR="45720" marT="45720" marB="45720" anchor="t" anchorCtr="0" horzOverflow="overflow">
                    <a:lnB w="25400">
                      <a:solidFill>
                        <a:srgbClr val="FFFFFF"/>
                      </a:solidFill>
                      <a:bevel/>
                    </a:lnB>
                  </a:tcPr>
                </a:tc>
                <a:tc>
                  <a:txBody>
                    <a:bodyPr/>
                    <a:lstStyle/>
                    <a:p>
                      <a:pPr algn="l">
                        <a:buClr>
                          <a:srgbClr val="00998A"/>
                        </a:buClr>
                        <a:buFont typeface="Wingdings"/>
                        <a:defRPr i="0" sz="2400">
                          <a:latin typeface="Helvetica"/>
                          <a:ea typeface="Helvetica"/>
                          <a:cs typeface="Helvetica"/>
                          <a:sym typeface="Helvetica"/>
                        </a:defRPr>
                      </a:pPr>
                      <a:r>
                        <a:t>Beispiel</a:t>
                      </a:r>
                    </a:p>
                  </a:txBody>
                  <a:tcPr marL="45720" marR="45720" marT="45720" marB="45720" anchor="t" anchorCtr="0" horzOverflow="overflow">
                    <a:lnB w="25400">
                      <a:solidFill>
                        <a:srgbClr val="FFFFFF"/>
                      </a:solidFill>
                      <a:bevel/>
                    </a:lnB>
                  </a:tcPr>
                </a:tc>
              </a:tr>
              <a:tr h="2051090">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Induktion</a:t>
                      </a:r>
                    </a:p>
                  </a:txBody>
                  <a:tcPr marL="45720" marR="45720" marT="45720" marB="45720" anchor="t" anchorCtr="0" horzOverflow="overflow">
                    <a:lnT w="25400">
                      <a:solidFill>
                        <a:srgbClr val="FFFFFF"/>
                      </a:solidFill>
                      <a:bevel/>
                    </a:lnT>
                  </a:tcPr>
                </a:tc>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„Hm ich habe schon 30 Bohnen aus dem Sack gezogen … . Alle weiß. Noch 30 Bohnen … schon wieder alle weiß. Ich hab’s: Die Bohnen müssen alle weiß sein!“</a:t>
                      </a:r>
                    </a:p>
                  </a:txBody>
                  <a:tcPr marL="45720" marR="45720" marT="45720" marB="45720" anchor="t" anchorCtr="0" horzOverflow="overflow">
                    <a:lnT w="25400">
                      <a:solidFill>
                        <a:srgbClr val="FFFFFF"/>
                      </a:solidFill>
                      <a:bevel/>
                    </a:lnT>
                  </a:tcPr>
                </a:tc>
              </a:tr>
              <a:tr h="2412162">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Abduktion</a:t>
                      </a:r>
                    </a:p>
                  </a:txBody>
                  <a:tcPr marL="45720" marR="45720" marT="45720" marB="45720" anchor="t" anchorCtr="0" horzOverflow="overflow"/>
                </a:tc>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Vor mir steht ein Sack; ich sehe, dass Bohnen darin sind. Ich finde eine weiße Bohne irgendwo im Raum auf den Boden. Daraus schließe ich: „Die Bohne muss aus dem Sack sein!“</a:t>
                      </a:r>
                    </a:p>
                  </a:txBody>
                  <a:tcPr marL="45720" marR="45720" marT="45720" marB="45720" anchor="t" anchorCtr="0" horzOverflow="overflow"/>
                </a:tc>
              </a:tr>
              <a:tr h="1653911">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Deduktion</a:t>
                      </a:r>
                    </a:p>
                  </a:txBody>
                  <a:tcPr marL="45720" marR="45720" marT="45720" marB="45720" anchor="t" anchorCtr="0" horzOverflow="overflow"/>
                </a:tc>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Ich habe die Bohnen in den Sack gefüllt. Sie waren alle weiß. Jetzt nehme ich eine Bohne aus dem Sack: sie ist weiß!</a:t>
                      </a:r>
                    </a:p>
                  </a:txBody>
                  <a:tcPr marL="45720" marR="45720" marT="45720" marB="45720" anchor="t" anchorCtr="0" horzOverflow="overflow"/>
                </a:tc>
              </a:tr>
            </a:tbl>
          </a:graphicData>
        </a:graphic>
      </p:graphicFrame>
      <p:grpSp>
        <p:nvGrpSpPr>
          <p:cNvPr id="393" name="Gruppieren"/>
          <p:cNvGrpSpPr/>
          <p:nvPr/>
        </p:nvGrpSpPr>
        <p:grpSpPr>
          <a:xfrm>
            <a:off x="1536275" y="8828819"/>
            <a:ext cx="11441429" cy="316765"/>
            <a:chOff x="0" y="0"/>
            <a:chExt cx="11441427" cy="316764"/>
          </a:xfrm>
        </p:grpSpPr>
        <p:sp>
          <p:nvSpPr>
            <p:cNvPr id="391" name="Rechteck"/>
            <p:cNvSpPr/>
            <p:nvPr/>
          </p:nvSpPr>
          <p:spPr>
            <a:xfrm>
              <a:off x="0" y="0"/>
              <a:ext cx="11441428" cy="316765"/>
            </a:xfrm>
            <a:prstGeom prst="rect">
              <a:avLst/>
            </a:prstGeom>
            <a:noFill/>
            <a:ln w="12700" cap="flat">
              <a:solidFill>
                <a:srgbClr val="FFFFFF"/>
              </a:solidFill>
              <a:prstDash val="solid"/>
              <a:bevel/>
            </a:ln>
            <a:effectLst/>
          </p:spPr>
          <p:txBody>
            <a:bodyPr wrap="square" lIns="65023" tIns="65023" rIns="65023" bIns="65023" numCol="1" anchor="ctr">
              <a:noAutofit/>
            </a:bodyPr>
            <a:lstStyle/>
            <a:p>
              <a:pPr algn="ctr">
                <a:spcBef>
                  <a:spcPts val="600"/>
                </a:spcBef>
                <a:defRPr sz="1200">
                  <a:latin typeface="Helvetica"/>
                  <a:ea typeface="Helvetica"/>
                  <a:cs typeface="Helvetica"/>
                  <a:sym typeface="Helvetica"/>
                </a:defRPr>
              </a:pPr>
            </a:p>
          </p:txBody>
        </p:sp>
        <p:sp>
          <p:nvSpPr>
            <p:cNvPr id="392" name="Walach, H. (2013). Psychologie: Wissenschaftstheorie, philosophische Grundlagen und Geschichte; ein Lehrbuch. Stuttgart: Kohlhammer."/>
            <p:cNvSpPr/>
            <p:nvPr/>
          </p:nvSpPr>
          <p:spPr>
            <a:xfrm>
              <a:off x="0" y="0"/>
              <a:ext cx="11441428"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val="1"/>
              </a:ext>
            </a:extLst>
          </p:spPr>
          <p:txBody>
            <a:bodyPr wrap="square" lIns="51199" tIns="51199" rIns="51199" bIns="51199" numCol="1" anchor="t">
              <a:spAutoFit/>
            </a:bodyPr>
            <a:lstStyle/>
            <a:p>
              <a:pPr lvl="1" indent="228600" algn="ctr">
                <a:spcBef>
                  <a:spcPts val="600"/>
                </a:spcBef>
                <a:defRPr sz="3000">
                  <a:latin typeface="Helvetica"/>
                  <a:ea typeface="Helvetica"/>
                  <a:cs typeface="Helvetica"/>
                  <a:sym typeface="Helvetica"/>
                </a:defRPr>
              </a:pPr>
              <a:r>
                <a:rPr sz="1200"/>
                <a:t>Walach, H. (2013). </a:t>
              </a:r>
              <a:r>
                <a:rPr i="1" sz="1200"/>
                <a:t>Psychologie: Wissenschaftstheorie, philosophische Grundlagen und Geschichte; ein Lehrbuch</a:t>
              </a:r>
              <a:r>
                <a:rPr sz="1200"/>
                <a:t>. Stuttgart: Kohlhammer.</a:t>
              </a:r>
              <a:endParaRPr sz="1200"/>
            </a:p>
          </p:txBody>
        </p:sp>
      </p:grpSp>
      <p:pic>
        <p:nvPicPr>
          <p:cNvPr id="394" name="Bild" descr="Bild"/>
          <p:cNvPicPr>
            <a:picLocks noChangeAspect="1"/>
          </p:cNvPicPr>
          <p:nvPr/>
        </p:nvPicPr>
        <p:blipFill>
          <a:blip r:embed="rId2">
            <a:extLst/>
          </a:blip>
          <a:stretch>
            <a:fillRect/>
          </a:stretch>
        </p:blipFill>
        <p:spPr>
          <a:xfrm>
            <a:off x="178059" y="4247844"/>
            <a:ext cx="3398261" cy="2256659"/>
          </a:xfrm>
          <a:prstGeom prst="rect">
            <a:avLst/>
          </a:prstGeom>
          <a:ln w="12700">
            <a:miter lim="400000"/>
          </a:ln>
        </p:spPr>
      </p:pic>
      <p:sp>
        <p:nvSpPr>
          <p:cNvPr id="395" name="Bildquelle: James Maynard, Pixabay Lizenz"/>
          <p:cNvSpPr txBox="1"/>
          <p:nvPr/>
        </p:nvSpPr>
        <p:spPr>
          <a:xfrm>
            <a:off x="193039" y="6514846"/>
            <a:ext cx="1856605" cy="2443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457200">
              <a:defRPr sz="800" u="sng">
                <a:ln w="0" cap="flat">
                  <a:solidFill>
                    <a:srgbClr val="000000"/>
                  </a:solidFill>
                  <a:prstDash val="solid"/>
                  <a:miter lim="400000"/>
                </a:ln>
                <a:solidFill>
                  <a:srgbClr val="0070C0"/>
                </a:solidFill>
                <a:uFill>
                  <a:solidFill>
                    <a:srgbClr val="0070C0"/>
                  </a:solidFill>
                </a:uFill>
                <a:hlinkClick r:id="rId3" invalidUrl="" action="" tgtFrame="" tooltip="" history="1" highlightClick="0" endSnd="0"/>
              </a:defRPr>
            </a:lvl1pPr>
          </a:lstStyle>
          <a:p>
            <a:pPr>
              <a:defRPr u="none">
                <a:solidFill>
                  <a:srgbClr val="414141"/>
                </a:solidFill>
                <a:uFillTx/>
              </a:defRPr>
            </a:pPr>
            <a:r>
              <a:rPr u="sng">
                <a:solidFill>
                  <a:srgbClr val="0070C0"/>
                </a:solidFill>
                <a:uFill>
                  <a:solidFill>
                    <a:srgbClr val="0070C0"/>
                  </a:solidFill>
                </a:uFill>
                <a:hlinkClick r:id="rId3" invalidUrl="" action="" tgtFrame="" tooltip="" history="1" highlightClick="0" endSnd="0"/>
              </a:rPr>
              <a:t>Bildquelle: James Maynard, Pixabay Lizenz</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8" name="Jede Schlussart hat Stärken und Schwächen"/>
          <p:cNvSpPr txBox="1"/>
          <p:nvPr>
            <p:ph type="body" idx="21"/>
          </p:nvPr>
        </p:nvSpPr>
        <p:spPr>
          <a:prstGeom prst="rect">
            <a:avLst/>
          </a:prstGeom>
        </p:spPr>
        <p:txBody>
          <a:bodyPr/>
          <a:lstStyle/>
          <a:p>
            <a:pPr/>
            <a:r>
              <a:t>Jede Schlussart hat Stärken und Schwächen</a:t>
            </a:r>
          </a:p>
        </p:txBody>
      </p:sp>
      <p:graphicFrame>
        <p:nvGraphicFramePr>
          <p:cNvPr id="399" name="Tabelle"/>
          <p:cNvGraphicFramePr/>
          <p:nvPr/>
        </p:nvGraphicFramePr>
        <p:xfrm>
          <a:off x="359035" y="2073998"/>
          <a:ext cx="12441671" cy="4146178"/>
        </p:xfrm>
        <a:graphic xmlns:a="http://schemas.openxmlformats.org/drawingml/2006/main">
          <a:graphicData uri="http://schemas.openxmlformats.org/drawingml/2006/table">
            <a:tbl>
              <a:tblPr firstCol="0" firstRow="1" lastCol="0" lastRow="0" bandCol="0" bandRow="1" rtl="0">
                <a:tableStyleId>{D51ADE6A-740E-44AE-83CC-AE7238B6C88D}</a:tableStyleId>
              </a:tblPr>
              <a:tblGrid>
                <a:gridCol w="1703730"/>
                <a:gridCol w="3699666"/>
                <a:gridCol w="2930509"/>
                <a:gridCol w="4104590"/>
              </a:tblGrid>
              <a:tr h="535009">
                <a:tc>
                  <a:txBody>
                    <a:bodyPr/>
                    <a:lstStyle/>
                    <a:p>
                      <a:pPr algn="l" defTabSz="457200">
                        <a:buClr>
                          <a:srgbClr val="00998A"/>
                        </a:buClr>
                        <a:buFont typeface="Wingdings"/>
                        <a:defRPr b="0" i="0" sz="2000">
                          <a:latin typeface="+mj-lt"/>
                          <a:ea typeface="+mj-ea"/>
                          <a:cs typeface="+mj-cs"/>
                          <a:sym typeface="Roboto Condensed Regular"/>
                        </a:defRPr>
                      </a:pPr>
                      <a:r>
                        <a:t>Schlussart</a:t>
                      </a:r>
                    </a:p>
                  </a:txBody>
                  <a:tcPr marL="45720" marR="45720" marT="45720" marB="45720" anchor="t" anchorCtr="0" horzOverflow="overflow">
                    <a:lnB w="25400">
                      <a:solidFill>
                        <a:srgbClr val="FFFFFF"/>
                      </a:solidFill>
                      <a:bevel/>
                    </a:lnB>
                  </a:tcPr>
                </a:tc>
                <a:tc>
                  <a:txBody>
                    <a:bodyPr/>
                    <a:lstStyle/>
                    <a:p>
                      <a:pPr algn="l" defTabSz="457200">
                        <a:buClr>
                          <a:srgbClr val="00998A"/>
                        </a:buClr>
                        <a:buFont typeface="Wingdings"/>
                        <a:defRPr b="0" i="0" sz="2000">
                          <a:latin typeface="+mj-lt"/>
                          <a:ea typeface="+mj-ea"/>
                          <a:cs typeface="+mj-cs"/>
                          <a:sym typeface="Roboto Condensed Regular"/>
                        </a:defRPr>
                      </a:pPr>
                      <a:r>
                        <a:t>Beschreibung</a:t>
                      </a:r>
                    </a:p>
                  </a:txBody>
                  <a:tcPr marL="45720" marR="45720" marT="45720" marB="45720" anchor="t" anchorCtr="0" horzOverflow="overflow">
                    <a:lnB w="25400">
                      <a:solidFill>
                        <a:srgbClr val="FFFFFF"/>
                      </a:solidFill>
                      <a:bevel/>
                    </a:lnB>
                  </a:tcPr>
                </a:tc>
                <a:tc>
                  <a:txBody>
                    <a:bodyPr/>
                    <a:lstStyle/>
                    <a:p>
                      <a:pPr algn="l" defTabSz="457200">
                        <a:buClr>
                          <a:srgbClr val="00998A"/>
                        </a:buClr>
                        <a:buFont typeface="Wingdings"/>
                        <a:defRPr b="0" i="0" sz="2000">
                          <a:latin typeface="+mj-lt"/>
                          <a:ea typeface="+mj-ea"/>
                          <a:cs typeface="+mj-cs"/>
                          <a:sym typeface="Roboto Condensed Regular"/>
                        </a:defRPr>
                      </a:pPr>
                      <a:r>
                        <a:t>Stärke</a:t>
                      </a:r>
                    </a:p>
                  </a:txBody>
                  <a:tcPr marL="45720" marR="45720" marT="45720" marB="45720" anchor="t" anchorCtr="0" horzOverflow="overflow">
                    <a:lnB w="25400">
                      <a:solidFill>
                        <a:srgbClr val="FFFFFF"/>
                      </a:solidFill>
                      <a:bevel/>
                    </a:lnB>
                  </a:tcPr>
                </a:tc>
                <a:tc>
                  <a:txBody>
                    <a:bodyPr/>
                    <a:lstStyle/>
                    <a:p>
                      <a:pPr algn="l" defTabSz="457200">
                        <a:buClr>
                          <a:srgbClr val="00998A"/>
                        </a:buClr>
                        <a:buFont typeface="Wingdings"/>
                        <a:defRPr b="0" i="0" sz="2000">
                          <a:latin typeface="+mj-lt"/>
                          <a:ea typeface="+mj-ea"/>
                          <a:cs typeface="+mj-cs"/>
                          <a:sym typeface="Roboto Condensed Regular"/>
                        </a:defRPr>
                      </a:pPr>
                      <a:r>
                        <a:t>Schwäche</a:t>
                      </a:r>
                    </a:p>
                  </a:txBody>
                  <a:tcPr marL="45720" marR="45720" marT="45720" marB="45720" anchor="t" anchorCtr="0" horzOverflow="overflow">
                    <a:lnB w="25400">
                      <a:solidFill>
                        <a:srgbClr val="FFFFFF"/>
                      </a:solidFill>
                      <a:bevel/>
                    </a:lnB>
                  </a:tcPr>
                </a:tc>
              </a:tr>
              <a:tr h="1431791">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Induktion</a:t>
                      </a:r>
                    </a:p>
                  </a:txBody>
                  <a:tcPr marL="45720" marR="45720" marT="45720" marB="45720" anchor="t" anchorCtr="0" horzOverflow="overflow">
                    <a:lnT w="25400">
                      <a:solidFill>
                        <a:srgbClr val="FFFFFF"/>
                      </a:solidFill>
                      <a:bevel/>
                    </a:lnT>
                  </a:tcPr>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Sammlung vieler Einzelbeobachtungen; atheoretisch bzw. „theorielos“</a:t>
                      </a:r>
                    </a:p>
                  </a:txBody>
                  <a:tcPr marL="45720" marR="45720" marT="45720" marB="45720" anchor="t" anchorCtr="0" horzOverflow="overflow">
                    <a:lnT w="25400">
                      <a:solidFill>
                        <a:srgbClr val="FFFFFF"/>
                      </a:solidFill>
                      <a:bevel/>
                    </a:lnT>
                  </a:tcPr>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Nahe an der „Wirklichkeit“</a:t>
                      </a:r>
                    </a:p>
                  </a:txBody>
                  <a:tcPr marL="45720" marR="45720" marT="45720" marB="45720" anchor="t" anchorCtr="0" horzOverflow="overflow">
                    <a:lnT w="25400">
                      <a:solidFill>
                        <a:srgbClr val="FFFFFF"/>
                      </a:solidFill>
                      <a:bevel/>
                    </a:lnT>
                  </a:tcPr>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Einzelaussagen können nie sicheres Wissen erzeugen; Die Auswahl von Beobachtungen benötigt eine Theorie</a:t>
                      </a:r>
                    </a:p>
                  </a:txBody>
                  <a:tcPr marL="45720" marR="45720" marT="45720" marB="45720" anchor="t" anchorCtr="0" horzOverflow="overflow">
                    <a:lnT w="25400">
                      <a:solidFill>
                        <a:srgbClr val="FFFFFF"/>
                      </a:solidFill>
                      <a:bevel/>
                    </a:lnT>
                  </a:tcPr>
                </a:tc>
              </a:tr>
              <a:tr h="1088101">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Abduktion</a:t>
                      </a:r>
                    </a:p>
                  </a:txBody>
                  <a:tcPr marL="45720" marR="45720" marT="45720" marB="45720" anchor="t" anchorCtr="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Lose verknüpfte Einzel-beobachtungen werden zu einer Theorie verknüpft</a:t>
                      </a:r>
                    </a:p>
                  </a:txBody>
                  <a:tcPr marL="45720" marR="45720" marT="45720" marB="45720" anchor="t" anchorCtr="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Kreativ, schafft neues Wissen im Sinne einer „kühnen Vermutung“</a:t>
                      </a:r>
                    </a:p>
                  </a:txBody>
                  <a:tcPr marL="45720" marR="45720" marT="45720" marB="45720" anchor="t" anchorCtr="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Fehleranfällig</a:t>
                      </a:r>
                    </a:p>
                  </a:txBody>
                  <a:tcPr marL="45720" marR="45720" marT="45720" marB="45720" anchor="t" anchorCtr="0" horzOverflow="overflow"/>
                </a:tc>
              </a:tr>
              <a:tr h="1088101">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Deduktion</a:t>
                      </a:r>
                    </a:p>
                  </a:txBody>
                  <a:tcPr marL="45720" marR="45720" marT="45720" marB="45720" anchor="t" anchorCtr="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Aus einer Allgemeinaussage (Theorie) werden Hypo-thesen logisch abgeleitet.</a:t>
                      </a:r>
                    </a:p>
                  </a:txBody>
                  <a:tcPr marL="45720" marR="45720" marT="45720" marB="45720" anchor="t" anchorCtr="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Sicheres Wissen bei korrekter Ausführung; „logisch zwingend“</a:t>
                      </a:r>
                    </a:p>
                  </a:txBody>
                  <a:tcPr marL="45720" marR="45720" marT="45720" marB="45720" anchor="t" anchorCtr="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Keine wirklich neuen Erkenntnisse möglich</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Beispiele zu den drei Schlussarten"/>
          <p:cNvSpPr txBox="1"/>
          <p:nvPr>
            <p:ph type="body" idx="21"/>
          </p:nvPr>
        </p:nvSpPr>
        <p:spPr>
          <a:prstGeom prst="rect">
            <a:avLst/>
          </a:prstGeom>
        </p:spPr>
        <p:txBody>
          <a:bodyPr/>
          <a:lstStyle/>
          <a:p>
            <a:pPr/>
            <a:r>
              <a:t>Beispiele zu den drei Schlussarten</a:t>
            </a:r>
          </a:p>
        </p:txBody>
      </p:sp>
      <p:sp>
        <p:nvSpPr>
          <p:cNvPr id="405" name="Induktion"/>
          <p:cNvSpPr/>
          <p:nvPr/>
        </p:nvSpPr>
        <p:spPr>
          <a:xfrm>
            <a:off x="347133" y="2155613"/>
            <a:ext cx="2409958" cy="893697"/>
          </a:xfrm>
          <a:prstGeom prst="ellipse">
            <a:avLst/>
          </a:prstGeom>
          <a:solidFill>
            <a:srgbClr val="717C87"/>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buClr>
                <a:srgbClr val="00998A"/>
              </a:buClr>
              <a:buFont typeface="Wingdings"/>
              <a:defRPr sz="2400">
                <a:solidFill>
                  <a:srgbClr val="FFFFFF"/>
                </a:solidFill>
              </a:defRPr>
            </a:lvl1pPr>
          </a:lstStyle>
          <a:p>
            <a:pPr/>
            <a:r>
              <a:t>Induktion</a:t>
            </a:r>
          </a:p>
        </p:txBody>
      </p:sp>
      <p:sp>
        <p:nvSpPr>
          <p:cNvPr id="406" name="Abduktion"/>
          <p:cNvSpPr/>
          <p:nvPr/>
        </p:nvSpPr>
        <p:spPr>
          <a:xfrm>
            <a:off x="347133" y="4328532"/>
            <a:ext cx="2409958" cy="893698"/>
          </a:xfrm>
          <a:prstGeom prst="ellipse">
            <a:avLst/>
          </a:prstGeom>
          <a:solidFill>
            <a:srgbClr val="717C87"/>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buClr>
                <a:srgbClr val="00998A"/>
              </a:buClr>
              <a:buFont typeface="Wingdings"/>
              <a:defRPr sz="2400">
                <a:solidFill>
                  <a:srgbClr val="FFFFFF"/>
                </a:solidFill>
              </a:defRPr>
            </a:lvl1pPr>
          </a:lstStyle>
          <a:p>
            <a:pPr/>
            <a:r>
              <a:t>Abduktion</a:t>
            </a:r>
          </a:p>
        </p:txBody>
      </p:sp>
      <p:sp>
        <p:nvSpPr>
          <p:cNvPr id="407" name="Deduktion"/>
          <p:cNvSpPr/>
          <p:nvPr/>
        </p:nvSpPr>
        <p:spPr>
          <a:xfrm>
            <a:off x="358587" y="6944320"/>
            <a:ext cx="2409958" cy="893697"/>
          </a:xfrm>
          <a:prstGeom prst="ellipse">
            <a:avLst/>
          </a:prstGeom>
          <a:solidFill>
            <a:srgbClr val="717C87"/>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buClr>
                <a:srgbClr val="00998A"/>
              </a:buClr>
              <a:buFont typeface="Wingdings"/>
              <a:defRPr sz="2400">
                <a:solidFill>
                  <a:srgbClr val="FFFFFF"/>
                </a:solidFill>
              </a:defRPr>
            </a:lvl1pPr>
          </a:lstStyle>
          <a:p>
            <a:pPr/>
            <a:r>
              <a:t>Deduktion</a:t>
            </a:r>
          </a:p>
        </p:txBody>
      </p:sp>
      <p:sp>
        <p:nvSpPr>
          <p:cNvPr id="408" name="„In meiner Studie-Stichprobe war die IQ im Mittel 120. Daraus schließe ich, dass in der Grundgesamtheit aller Studies der IQ im Mittel 120 beträgt“ (Verallgemeinerung)."/>
          <p:cNvSpPr txBox="1"/>
          <p:nvPr/>
        </p:nvSpPr>
        <p:spPr>
          <a:xfrm>
            <a:off x="3080235" y="2144058"/>
            <a:ext cx="9698458" cy="739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457200">
              <a:defRPr sz="2000">
                <a:ln w="0" cap="flat">
                  <a:solidFill>
                    <a:srgbClr val="000000"/>
                  </a:solidFill>
                  <a:prstDash val="solid"/>
                  <a:miter lim="400000"/>
                </a:ln>
                <a:solidFill>
                  <a:srgbClr val="414141"/>
                </a:solidFill>
              </a:defRPr>
            </a:lvl1pPr>
          </a:lstStyle>
          <a:p>
            <a:pPr/>
            <a:r>
              <a:t>„In meiner Studie-Stichprobe war die IQ im Mittel 120. Daraus schließe ich, dass in der Grundgesamtheit aller Studies der IQ im Mittel 120 beträgt“ (Verallgemeinerung).</a:t>
            </a:r>
          </a:p>
        </p:txBody>
      </p:sp>
      <p:sp>
        <p:nvSpPr>
          <p:cNvPr id="409" name="„Joachim, Du hast 10 Mal am Stück Kopf geworfen; das passiert selten bei fairen Münzen. Daher schließe ich, dass Deine Münze nicht fair ist“ (Spekulation! Joachim könnte Glück gehabt haben)."/>
          <p:cNvSpPr txBox="1"/>
          <p:nvPr/>
        </p:nvSpPr>
        <p:spPr>
          <a:xfrm>
            <a:off x="3080235" y="4226627"/>
            <a:ext cx="9698458"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„Joachim, Du hast 10 Mal am Stück </a:t>
            </a:r>
            <a:r>
              <a:rPr i="1"/>
              <a:t>Kopf</a:t>
            </a:r>
            <a:r>
              <a:t> geworfen; das passiert selten bei fairen Münzen. Daher schließe ich, dass Deine Münze </a:t>
            </a:r>
            <a:r>
              <a:rPr i="1"/>
              <a:t>nicht</a:t>
            </a:r>
            <a:r>
              <a:t> fair ist“ (Spekulation! Joachim könnte Glück gehabt haben).</a:t>
            </a:r>
          </a:p>
        </p:txBody>
      </p:sp>
      <p:sp>
        <p:nvSpPr>
          <p:cNvPr id="410" name="„In einer Normalverteilung liegen 2/3 aller Werte höchstens eine SD-Einheit vom Mittelwert entfernt. Mir liegt ein Messwert aus einer Normalverteilung vor, der nur als eine halbe SD-Einheit vom Mittelwert ist. Daher schließe ich, dass er zu den inneren 2"/>
          <p:cNvSpPr txBox="1"/>
          <p:nvPr/>
        </p:nvSpPr>
        <p:spPr>
          <a:xfrm>
            <a:off x="2947756" y="6613995"/>
            <a:ext cx="9698457" cy="1654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„In einer Normalverteilung liegen 2/3 aller Werte höchstens eine SD-Einheit vom Mittelwert entfernt. Mir liegt ein Messwert aus einer Normalverteilung vor, der nur als eine halbe SD-Einheit vom Mittelwert ist. Daher schließe ich, dass er zu den inneren 2/3 aller Werte gehört“ (wenn die Regel der Normalverteilung wahr ist, dann </a:t>
            </a:r>
            <a:r>
              <a:rPr i="1"/>
              <a:t>muss</a:t>
            </a:r>
            <a:r>
              <a:t> der Schluss richtig sein, mit Sicherheit).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Oval"/>
          <p:cNvSpPr/>
          <p:nvPr/>
        </p:nvSpPr>
        <p:spPr>
          <a:xfrm>
            <a:off x="286481" y="4434208"/>
            <a:ext cx="4490411" cy="4177541"/>
          </a:xfrm>
          <a:prstGeom prst="ellipse">
            <a:avLst/>
          </a:prstGeom>
          <a:solidFill>
            <a:srgbClr val="009A8A">
              <a:alpha val="50000"/>
            </a:srgbClr>
          </a:solidFill>
          <a:ln w="12700">
            <a:miter lim="400000"/>
          </a:ln>
        </p:spPr>
        <p:txBody>
          <a:bodyPr lIns="65023" tIns="65023" rIns="65023" bIns="65023" anchor="ctr"/>
          <a:lstStyle/>
          <a:p>
            <a:pPr algn="ctr">
              <a:defRPr sz="3000"/>
            </a:pPr>
          </a:p>
        </p:txBody>
      </p:sp>
      <p:sp>
        <p:nvSpPr>
          <p:cNvPr id="415"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sp>
        <p:nvSpPr>
          <p:cNvPr id="416" name="Deduktion: Richtig und falsch angewendet"/>
          <p:cNvSpPr txBox="1"/>
          <p:nvPr>
            <p:ph type="body" idx="21"/>
          </p:nvPr>
        </p:nvSpPr>
        <p:spPr>
          <a:prstGeom prst="rect">
            <a:avLst/>
          </a:prstGeom>
        </p:spPr>
        <p:txBody>
          <a:bodyPr/>
          <a:lstStyle/>
          <a:p>
            <a:pPr/>
            <a:r>
              <a:t>Deduktion: Richtig und falsch angewendet</a:t>
            </a:r>
          </a:p>
        </p:txBody>
      </p:sp>
      <p:sp>
        <p:nvSpPr>
          <p:cNvPr id="417" name="Linie"/>
          <p:cNvSpPr/>
          <p:nvPr/>
        </p:nvSpPr>
        <p:spPr>
          <a:xfrm flipV="1">
            <a:off x="1245672" y="3937819"/>
            <a:ext cx="229297" cy="1691442"/>
          </a:xfrm>
          <a:prstGeom prst="line">
            <a:avLst/>
          </a:prstGeom>
          <a:ln w="12700">
            <a:solidFill>
              <a:srgbClr val="009A8A"/>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18" name="Menge aller schlauen Menschen"/>
          <p:cNvSpPr txBox="1"/>
          <p:nvPr/>
        </p:nvSpPr>
        <p:spPr>
          <a:xfrm>
            <a:off x="299181" y="3231512"/>
            <a:ext cx="3682452" cy="447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solidFill>
                  <a:srgbClr val="009A8A"/>
                </a:solidFill>
              </a:defRPr>
            </a:lvl1pPr>
          </a:lstStyle>
          <a:p>
            <a:pPr/>
            <a:r>
              <a:t>Menge aller schlauen Menschen</a:t>
            </a:r>
          </a:p>
        </p:txBody>
      </p:sp>
      <p:sp>
        <p:nvSpPr>
          <p:cNvPr id="419" name="Linie"/>
          <p:cNvSpPr/>
          <p:nvPr/>
        </p:nvSpPr>
        <p:spPr>
          <a:xfrm flipV="1">
            <a:off x="2931574" y="4300939"/>
            <a:ext cx="1270001" cy="1270001"/>
          </a:xfrm>
          <a:prstGeom prst="line">
            <a:avLst/>
          </a:prstGeom>
          <a:ln w="12700">
            <a:solidFill>
              <a:schemeClr val="accent5"/>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20" name="Menge aller Nobelpreisträger"/>
          <p:cNvSpPr txBox="1"/>
          <p:nvPr/>
        </p:nvSpPr>
        <p:spPr>
          <a:xfrm>
            <a:off x="4031815" y="3723921"/>
            <a:ext cx="2495985" cy="765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2200">
                <a:solidFill>
                  <a:schemeClr val="accent5"/>
                </a:solidFill>
              </a:defRPr>
            </a:lvl1pPr>
          </a:lstStyle>
          <a:p>
            <a:pPr/>
            <a:r>
              <a:t>Menge aller Nobelpreisträger</a:t>
            </a:r>
          </a:p>
        </p:txBody>
      </p:sp>
      <p:sp>
        <p:nvSpPr>
          <p:cNvPr id="421" name="Albert Einstein"/>
          <p:cNvSpPr txBox="1"/>
          <p:nvPr/>
        </p:nvSpPr>
        <p:spPr>
          <a:xfrm>
            <a:off x="4712616" y="4612213"/>
            <a:ext cx="1374203" cy="765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2200">
                <a:solidFill>
                  <a:srgbClr val="717C87"/>
                </a:solidFill>
              </a:defRPr>
            </a:lvl1pPr>
          </a:lstStyle>
          <a:p>
            <a:pPr/>
            <a:r>
              <a:t>Albert Einstein</a:t>
            </a:r>
          </a:p>
        </p:txBody>
      </p:sp>
      <p:sp>
        <p:nvSpPr>
          <p:cNvPr id="422" name="Folgerung: Albert Einstein ist schlau. (richtig)"/>
          <p:cNvSpPr txBox="1"/>
          <p:nvPr/>
        </p:nvSpPr>
        <p:spPr>
          <a:xfrm>
            <a:off x="176672" y="8652201"/>
            <a:ext cx="5219767" cy="396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lstStyle>
          <a:p>
            <a:pPr/>
            <a:r>
              <a:t>Folgerung: Albert Einstein ist schlau. (richtig)</a:t>
            </a:r>
          </a:p>
        </p:txBody>
      </p:sp>
      <p:sp>
        <p:nvSpPr>
          <p:cNvPr id="423" name="Annahmen:…"/>
          <p:cNvSpPr txBox="1"/>
          <p:nvPr/>
        </p:nvSpPr>
        <p:spPr>
          <a:xfrm>
            <a:off x="443686" y="1861914"/>
            <a:ext cx="6063772"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Annahmen:</a:t>
            </a:r>
          </a:p>
          <a:p>
            <a:pPr defTabSz="457200">
              <a:defRPr sz="2000">
                <a:ln w="0" cap="flat">
                  <a:solidFill>
                    <a:srgbClr val="000000"/>
                  </a:solidFill>
                  <a:prstDash val="solid"/>
                  <a:miter lim="400000"/>
                </a:ln>
                <a:solidFill>
                  <a:srgbClr val="414141"/>
                </a:solidFill>
              </a:defRPr>
            </a:pPr>
            <a:r>
              <a:t>1. Nobelpreisträger sind schlau.</a:t>
            </a:r>
          </a:p>
          <a:p>
            <a:pPr defTabSz="457200">
              <a:defRPr sz="2000">
                <a:ln w="0" cap="flat">
                  <a:solidFill>
                    <a:srgbClr val="000000"/>
                  </a:solidFill>
                  <a:prstDash val="solid"/>
                  <a:miter lim="400000"/>
                </a:ln>
                <a:solidFill>
                  <a:srgbClr val="414141"/>
                </a:solidFill>
              </a:defRPr>
            </a:pPr>
            <a:r>
              <a:t>2. Albert Einstein ist </a:t>
            </a:r>
            <a:r>
              <a:rPr i="1"/>
              <a:t>Nobelpreisträger</a:t>
            </a:r>
            <a:r>
              <a:t>.</a:t>
            </a:r>
          </a:p>
        </p:txBody>
      </p:sp>
      <p:sp>
        <p:nvSpPr>
          <p:cNvPr id="424" name="Linie"/>
          <p:cNvSpPr/>
          <p:nvPr/>
        </p:nvSpPr>
        <p:spPr>
          <a:xfrm flipV="1">
            <a:off x="6540326" y="1980731"/>
            <a:ext cx="1" cy="6356557"/>
          </a:xfrm>
          <a:prstGeom prst="line">
            <a:avLst/>
          </a:prstGeom>
          <a:ln w="3175">
            <a:solidFill>
              <a:schemeClr val="accent1"/>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25" name="Annahmen:…"/>
          <p:cNvSpPr txBox="1"/>
          <p:nvPr/>
        </p:nvSpPr>
        <p:spPr>
          <a:xfrm>
            <a:off x="6812902" y="1861914"/>
            <a:ext cx="6063772"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Annahmen:</a:t>
            </a:r>
          </a:p>
          <a:p>
            <a:pPr defTabSz="457200">
              <a:defRPr sz="2000">
                <a:ln w="0" cap="flat">
                  <a:solidFill>
                    <a:srgbClr val="000000"/>
                  </a:solidFill>
                  <a:prstDash val="solid"/>
                  <a:miter lim="400000"/>
                </a:ln>
                <a:solidFill>
                  <a:srgbClr val="414141"/>
                </a:solidFill>
              </a:defRPr>
            </a:pPr>
            <a:r>
              <a:t>1. Nobelpreisträger sind schlau.</a:t>
            </a:r>
          </a:p>
          <a:p>
            <a:pPr defTabSz="457200">
              <a:defRPr sz="2000">
                <a:ln w="0" cap="flat">
                  <a:solidFill>
                    <a:srgbClr val="000000"/>
                  </a:solidFill>
                  <a:prstDash val="solid"/>
                  <a:miter lim="400000"/>
                </a:ln>
                <a:solidFill>
                  <a:srgbClr val="414141"/>
                </a:solidFill>
              </a:defRPr>
            </a:pPr>
            <a:r>
              <a:t>2. Albert Einstein ist </a:t>
            </a:r>
            <a:r>
              <a:rPr i="1"/>
              <a:t>schlau</a:t>
            </a:r>
            <a:r>
              <a:t>.</a:t>
            </a:r>
          </a:p>
        </p:txBody>
      </p:sp>
      <p:sp>
        <p:nvSpPr>
          <p:cNvPr id="426" name="Oval"/>
          <p:cNvSpPr/>
          <p:nvPr/>
        </p:nvSpPr>
        <p:spPr>
          <a:xfrm>
            <a:off x="6812902" y="4401435"/>
            <a:ext cx="4490411" cy="4177542"/>
          </a:xfrm>
          <a:prstGeom prst="ellipse">
            <a:avLst/>
          </a:prstGeom>
          <a:solidFill>
            <a:srgbClr val="009A8A">
              <a:alpha val="50000"/>
            </a:srgbClr>
          </a:solidFill>
          <a:ln w="12700">
            <a:miter lim="400000"/>
          </a:ln>
        </p:spPr>
        <p:txBody>
          <a:bodyPr lIns="65023" tIns="65023" rIns="65023" bIns="65023" anchor="ctr"/>
          <a:lstStyle/>
          <a:p>
            <a:pPr algn="ctr">
              <a:defRPr sz="3000">
                <a:solidFill>
                  <a:srgbClr val="FFFFFF"/>
                </a:solidFill>
              </a:defRPr>
            </a:pPr>
          </a:p>
        </p:txBody>
      </p:sp>
      <p:sp>
        <p:nvSpPr>
          <p:cNvPr id="427" name="Kreis"/>
          <p:cNvSpPr/>
          <p:nvPr/>
        </p:nvSpPr>
        <p:spPr>
          <a:xfrm>
            <a:off x="8584516" y="5087405"/>
            <a:ext cx="1701106" cy="1701107"/>
          </a:xfrm>
          <a:prstGeom prst="ellipse">
            <a:avLst/>
          </a:prstGeom>
          <a:solidFill>
            <a:schemeClr val="accent5"/>
          </a:solidFill>
          <a:ln w="12700">
            <a:miter lim="400000"/>
          </a:ln>
        </p:spPr>
        <p:txBody>
          <a:bodyPr lIns="65023" tIns="65023" rIns="65023" bIns="65023" anchor="ctr"/>
          <a:lstStyle/>
          <a:p>
            <a:pPr algn="ctr">
              <a:defRPr sz="3000">
                <a:solidFill>
                  <a:srgbClr val="FFFFFF"/>
                </a:solidFill>
              </a:defRPr>
            </a:pPr>
          </a:p>
        </p:txBody>
      </p:sp>
      <p:sp>
        <p:nvSpPr>
          <p:cNvPr id="428" name="Kreis"/>
          <p:cNvSpPr/>
          <p:nvPr/>
        </p:nvSpPr>
        <p:spPr>
          <a:xfrm>
            <a:off x="8609916" y="7167915"/>
            <a:ext cx="825154" cy="825153"/>
          </a:xfrm>
          <a:prstGeom prst="ellipse">
            <a:avLst/>
          </a:prstGeom>
          <a:solidFill>
            <a:srgbClr val="717C87"/>
          </a:solidFill>
          <a:ln w="12700">
            <a:miter lim="400000"/>
          </a:ln>
        </p:spPr>
        <p:txBody>
          <a:bodyPr lIns="65023" tIns="65023" rIns="65023" bIns="65023" anchor="ctr"/>
          <a:lstStyle/>
          <a:p>
            <a:pPr algn="ctr">
              <a:defRPr sz="3000">
                <a:solidFill>
                  <a:srgbClr val="FFFFFF"/>
                </a:solidFill>
              </a:defRPr>
            </a:pPr>
          </a:p>
        </p:txBody>
      </p:sp>
      <p:sp>
        <p:nvSpPr>
          <p:cNvPr id="429" name="Linie"/>
          <p:cNvSpPr/>
          <p:nvPr/>
        </p:nvSpPr>
        <p:spPr>
          <a:xfrm flipV="1">
            <a:off x="7772094" y="3814659"/>
            <a:ext cx="229297" cy="1691442"/>
          </a:xfrm>
          <a:prstGeom prst="line">
            <a:avLst/>
          </a:prstGeom>
          <a:ln w="12700">
            <a:solidFill>
              <a:srgbClr val="009A8A"/>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30" name="Linie"/>
          <p:cNvSpPr/>
          <p:nvPr/>
        </p:nvSpPr>
        <p:spPr>
          <a:xfrm flipV="1">
            <a:off x="9323907" y="4089028"/>
            <a:ext cx="623485" cy="1310517"/>
          </a:xfrm>
          <a:prstGeom prst="line">
            <a:avLst/>
          </a:prstGeom>
          <a:ln w="12700">
            <a:solidFill>
              <a:schemeClr val="accent5"/>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31" name="Linie"/>
          <p:cNvSpPr/>
          <p:nvPr/>
        </p:nvSpPr>
        <p:spPr>
          <a:xfrm flipV="1">
            <a:off x="9274075" y="6901471"/>
            <a:ext cx="2133779" cy="641758"/>
          </a:xfrm>
          <a:prstGeom prst="line">
            <a:avLst/>
          </a:prstGeom>
          <a:ln w="12700">
            <a:solidFill>
              <a:schemeClr val="accent1"/>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32" name="Folgerung: Albert Einstein ist Nobelpreisträger. (falsch!)"/>
          <p:cNvSpPr txBox="1"/>
          <p:nvPr/>
        </p:nvSpPr>
        <p:spPr>
          <a:xfrm>
            <a:off x="7105185" y="8652201"/>
            <a:ext cx="5219766" cy="396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lstStyle>
          <a:p>
            <a:pPr/>
            <a:r>
              <a:t>Folgerung: Albert Einstein ist Nobelpreisträger. (falsch!)</a:t>
            </a:r>
          </a:p>
        </p:txBody>
      </p:sp>
      <p:sp>
        <p:nvSpPr>
          <p:cNvPr id="433" name="Menge aller schlauen Menschen"/>
          <p:cNvSpPr txBox="1"/>
          <p:nvPr/>
        </p:nvSpPr>
        <p:spPr>
          <a:xfrm>
            <a:off x="7162427" y="3169932"/>
            <a:ext cx="3682453" cy="447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solidFill>
                  <a:srgbClr val="009A8A"/>
                </a:solidFill>
              </a:defRPr>
            </a:lvl1pPr>
          </a:lstStyle>
          <a:p>
            <a:pPr/>
            <a:r>
              <a:t>Menge aller schlauen Menschen</a:t>
            </a:r>
          </a:p>
        </p:txBody>
      </p:sp>
      <p:sp>
        <p:nvSpPr>
          <p:cNvPr id="434" name="Menge aller Nobelpreisträger"/>
          <p:cNvSpPr txBox="1"/>
          <p:nvPr/>
        </p:nvSpPr>
        <p:spPr>
          <a:xfrm>
            <a:off x="10023046" y="3625763"/>
            <a:ext cx="2495985" cy="765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2200">
                <a:solidFill>
                  <a:schemeClr val="accent5"/>
                </a:solidFill>
              </a:defRPr>
            </a:lvl1pPr>
          </a:lstStyle>
          <a:p>
            <a:pPr/>
            <a:r>
              <a:t>Menge aller Nobelpreisträger</a:t>
            </a:r>
          </a:p>
        </p:txBody>
      </p:sp>
      <p:sp>
        <p:nvSpPr>
          <p:cNvPr id="435" name="Albert Einstein"/>
          <p:cNvSpPr txBox="1"/>
          <p:nvPr/>
        </p:nvSpPr>
        <p:spPr>
          <a:xfrm>
            <a:off x="11498309" y="6473694"/>
            <a:ext cx="1374202" cy="765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2200">
                <a:solidFill>
                  <a:srgbClr val="717C87"/>
                </a:solidFill>
              </a:defRPr>
            </a:lvl1pPr>
          </a:lstStyle>
          <a:p>
            <a:pPr/>
            <a:r>
              <a:t>Albert Einstein</a:t>
            </a:r>
          </a:p>
        </p:txBody>
      </p:sp>
      <p:sp>
        <p:nvSpPr>
          <p:cNvPr id="436" name="Kreis"/>
          <p:cNvSpPr/>
          <p:nvPr/>
        </p:nvSpPr>
        <p:spPr>
          <a:xfrm>
            <a:off x="2058094" y="5207854"/>
            <a:ext cx="1701106" cy="1701107"/>
          </a:xfrm>
          <a:prstGeom prst="ellipse">
            <a:avLst/>
          </a:prstGeom>
          <a:solidFill>
            <a:schemeClr val="accent5"/>
          </a:solidFill>
          <a:ln w="12700">
            <a:miter lim="400000"/>
          </a:ln>
        </p:spPr>
        <p:txBody>
          <a:bodyPr lIns="65023" tIns="65023" rIns="65023" bIns="65023" anchor="ctr"/>
          <a:lstStyle/>
          <a:p>
            <a:pPr algn="ctr">
              <a:defRPr sz="3000"/>
            </a:pPr>
          </a:p>
        </p:txBody>
      </p:sp>
      <p:sp>
        <p:nvSpPr>
          <p:cNvPr id="437" name="Kreis"/>
          <p:cNvSpPr/>
          <p:nvPr/>
        </p:nvSpPr>
        <p:spPr>
          <a:xfrm>
            <a:off x="2296657" y="5648541"/>
            <a:ext cx="825154" cy="825154"/>
          </a:xfrm>
          <a:prstGeom prst="ellipse">
            <a:avLst/>
          </a:prstGeom>
          <a:solidFill>
            <a:srgbClr val="717C87"/>
          </a:solidFill>
          <a:ln w="12700">
            <a:miter lim="400000"/>
          </a:ln>
        </p:spPr>
        <p:txBody>
          <a:bodyPr lIns="65023" tIns="65023" rIns="65023" bIns="65023" anchor="ctr"/>
          <a:lstStyle/>
          <a:p>
            <a:pPr algn="ctr">
              <a:defRPr sz="3000"/>
            </a:pPr>
          </a:p>
        </p:txBody>
      </p:sp>
      <p:sp>
        <p:nvSpPr>
          <p:cNvPr id="438" name="Linie"/>
          <p:cNvSpPr/>
          <p:nvPr/>
        </p:nvSpPr>
        <p:spPr>
          <a:xfrm flipV="1">
            <a:off x="2747653" y="4931748"/>
            <a:ext cx="2023094" cy="1118482"/>
          </a:xfrm>
          <a:prstGeom prst="line">
            <a:avLst/>
          </a:prstGeom>
          <a:ln w="12700">
            <a:solidFill>
              <a:schemeClr val="accent1"/>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Was ist Wissenschaft?"/>
          <p:cNvSpPr txBox="1"/>
          <p:nvPr>
            <p:ph type="title"/>
          </p:nvPr>
        </p:nvSpPr>
        <p:spPr>
          <a:xfrm>
            <a:off x="650239" y="4758266"/>
            <a:ext cx="11704322" cy="2406792"/>
          </a:xfrm>
          <a:prstGeom prst="rect">
            <a:avLst/>
          </a:prstGeom>
        </p:spPr>
        <p:txBody>
          <a:bodyPr/>
          <a:lstStyle/>
          <a:p>
            <a:pPr/>
            <a:r>
              <a:t>Was ist Wissenschaft?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Abgerundetes Rechteck"/>
          <p:cNvSpPr/>
          <p:nvPr/>
        </p:nvSpPr>
        <p:spPr>
          <a:xfrm>
            <a:off x="260879" y="1910205"/>
            <a:ext cx="3810001" cy="7354818"/>
          </a:xfrm>
          <a:prstGeom prst="roundRect">
            <a:avLst>
              <a:gd name="adj" fmla="val 7906"/>
            </a:avLst>
          </a:prstGeom>
          <a:solidFill>
            <a:srgbClr val="DDDDDD"/>
          </a:solidFill>
          <a:ln w="12700">
            <a:miter lim="400000"/>
          </a:ln>
        </p:spPr>
        <p:txBody>
          <a:bodyPr lIns="65023" tIns="65023" rIns="65023" bIns="65023" anchor="ctr"/>
          <a:lstStyle/>
          <a:p>
            <a:pPr algn="ctr">
              <a:buClr>
                <a:srgbClr val="00998A"/>
              </a:buClr>
              <a:buFont typeface="Wingdings"/>
              <a:defRPr sz="3000">
                <a:solidFill>
                  <a:srgbClr val="FFFFFF"/>
                </a:solidFill>
              </a:defRPr>
            </a:pPr>
          </a:p>
        </p:txBody>
      </p:sp>
      <p:sp>
        <p:nvSpPr>
          <p:cNvPr id="441" name="Abgerundetes Rechteck"/>
          <p:cNvSpPr/>
          <p:nvPr/>
        </p:nvSpPr>
        <p:spPr>
          <a:xfrm>
            <a:off x="4536546" y="1918904"/>
            <a:ext cx="3810001" cy="7337420"/>
          </a:xfrm>
          <a:prstGeom prst="roundRect">
            <a:avLst>
              <a:gd name="adj" fmla="val 7906"/>
            </a:avLst>
          </a:prstGeom>
          <a:solidFill>
            <a:srgbClr val="DDDDDD"/>
          </a:solidFill>
          <a:ln w="12700">
            <a:miter lim="400000"/>
          </a:ln>
        </p:spPr>
        <p:txBody>
          <a:bodyPr lIns="65023" tIns="65023" rIns="65023" bIns="65023" anchor="ctr"/>
          <a:lstStyle/>
          <a:p>
            <a:pPr algn="ctr">
              <a:defRPr sz="3000">
                <a:solidFill>
                  <a:srgbClr val="FFFFFF"/>
                </a:solidFill>
              </a:defRPr>
            </a:pPr>
          </a:p>
        </p:txBody>
      </p:sp>
      <p:sp>
        <p:nvSpPr>
          <p:cNvPr id="442" name="Abgerundetes Rechteck"/>
          <p:cNvSpPr/>
          <p:nvPr/>
        </p:nvSpPr>
        <p:spPr>
          <a:xfrm>
            <a:off x="8841801" y="1910205"/>
            <a:ext cx="3780412" cy="7354818"/>
          </a:xfrm>
          <a:prstGeom prst="roundRect">
            <a:avLst>
              <a:gd name="adj" fmla="val 7968"/>
            </a:avLst>
          </a:prstGeom>
          <a:solidFill>
            <a:srgbClr val="DDDDDD"/>
          </a:solidFill>
          <a:ln w="12700">
            <a:miter lim="400000"/>
          </a:ln>
        </p:spPr>
        <p:txBody>
          <a:bodyPr lIns="65023" tIns="65023" rIns="65023" bIns="65023" anchor="ctr"/>
          <a:lstStyle/>
          <a:p>
            <a:pPr algn="ctr">
              <a:defRPr sz="3000">
                <a:solidFill>
                  <a:srgbClr val="FFFFFF"/>
                </a:solidFill>
              </a:defRPr>
            </a:pPr>
          </a:p>
        </p:txBody>
      </p:sp>
      <p:sp>
        <p:nvSpPr>
          <p:cNvPr id="44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4" name="Daten sind Basis von Phänomenen sind Basis von Theorien"/>
          <p:cNvSpPr txBox="1"/>
          <p:nvPr>
            <p:ph type="body" idx="21"/>
          </p:nvPr>
        </p:nvSpPr>
        <p:spPr>
          <a:prstGeom prst="rect">
            <a:avLst/>
          </a:prstGeom>
        </p:spPr>
        <p:txBody>
          <a:bodyPr/>
          <a:lstStyle>
            <a:lvl1pPr marL="115570" marR="115570" indent="115570" defTabSz="1183436">
              <a:defRPr sz="5642"/>
            </a:lvl1pPr>
          </a:lstStyle>
          <a:p>
            <a:pPr/>
            <a:r>
              <a:t>Daten sind Basis von Phänomenen sind Basis von Theorien</a:t>
            </a:r>
          </a:p>
        </p:txBody>
      </p:sp>
      <p:sp>
        <p:nvSpPr>
          <p:cNvPr id="445" name="Linie"/>
          <p:cNvSpPr/>
          <p:nvPr/>
        </p:nvSpPr>
        <p:spPr>
          <a:xfrm flipV="1">
            <a:off x="775685" y="3547679"/>
            <a:ext cx="1" cy="2741347"/>
          </a:xfrm>
          <a:prstGeom prst="line">
            <a:avLst/>
          </a:prstGeom>
          <a:ln w="3175">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46" name="Linie"/>
          <p:cNvSpPr/>
          <p:nvPr/>
        </p:nvSpPr>
        <p:spPr>
          <a:xfrm>
            <a:off x="839185" y="6280391"/>
            <a:ext cx="3067228" cy="1"/>
          </a:xfrm>
          <a:prstGeom prst="line">
            <a:avLst/>
          </a:prstGeom>
          <a:ln w="3175">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47" name="1900"/>
          <p:cNvSpPr txBox="1"/>
          <p:nvPr/>
        </p:nvSpPr>
        <p:spPr>
          <a:xfrm>
            <a:off x="1074295" y="6360459"/>
            <a:ext cx="594144"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pPr/>
            <a:r>
              <a:t>1900</a:t>
            </a:r>
          </a:p>
        </p:txBody>
      </p:sp>
      <p:sp>
        <p:nvSpPr>
          <p:cNvPr id="448" name="1950"/>
          <p:cNvSpPr txBox="1"/>
          <p:nvPr/>
        </p:nvSpPr>
        <p:spPr>
          <a:xfrm>
            <a:off x="1972473" y="6367976"/>
            <a:ext cx="594145"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pPr/>
            <a:r>
              <a:t>1950</a:t>
            </a:r>
          </a:p>
        </p:txBody>
      </p:sp>
      <p:sp>
        <p:nvSpPr>
          <p:cNvPr id="449" name="Kreis"/>
          <p:cNvSpPr/>
          <p:nvPr/>
        </p:nvSpPr>
        <p:spPr>
          <a:xfrm>
            <a:off x="1019001" y="5744309"/>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50" name="Kreis"/>
          <p:cNvSpPr/>
          <p:nvPr/>
        </p:nvSpPr>
        <p:spPr>
          <a:xfrm>
            <a:off x="1227490" y="5492580"/>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51" name="IQ"/>
          <p:cNvSpPr txBox="1"/>
          <p:nvPr/>
        </p:nvSpPr>
        <p:spPr>
          <a:xfrm rot="16200000">
            <a:off x="264624" y="4486971"/>
            <a:ext cx="464193"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R="127000" indent="127000">
              <a:spcBef>
                <a:spcPts val="800"/>
              </a:spcBef>
            </a:lvl1pPr>
          </a:lstStyle>
          <a:p>
            <a:pPr/>
            <a:r>
              <a:t>IQ</a:t>
            </a:r>
          </a:p>
        </p:txBody>
      </p:sp>
      <p:sp>
        <p:nvSpPr>
          <p:cNvPr id="452" name="Kreis"/>
          <p:cNvSpPr/>
          <p:nvPr/>
        </p:nvSpPr>
        <p:spPr>
          <a:xfrm>
            <a:off x="1019001" y="5128157"/>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53" name="Kreis"/>
          <p:cNvSpPr/>
          <p:nvPr/>
        </p:nvSpPr>
        <p:spPr>
          <a:xfrm>
            <a:off x="1204742" y="3894549"/>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54" name="Kreis"/>
          <p:cNvSpPr/>
          <p:nvPr/>
        </p:nvSpPr>
        <p:spPr>
          <a:xfrm>
            <a:off x="1019001" y="4356833"/>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55" name="Kreis"/>
          <p:cNvSpPr/>
          <p:nvPr/>
        </p:nvSpPr>
        <p:spPr>
          <a:xfrm>
            <a:off x="1371366" y="4803862"/>
            <a:ext cx="287753" cy="287754"/>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56" name="Kreis"/>
          <p:cNvSpPr/>
          <p:nvPr/>
        </p:nvSpPr>
        <p:spPr>
          <a:xfrm>
            <a:off x="2228923" y="5610830"/>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57" name="Kreis"/>
          <p:cNvSpPr/>
          <p:nvPr/>
        </p:nvSpPr>
        <p:spPr>
          <a:xfrm>
            <a:off x="2368834" y="3986780"/>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58" name="Kreis"/>
          <p:cNvSpPr/>
          <p:nvPr/>
        </p:nvSpPr>
        <p:spPr>
          <a:xfrm>
            <a:off x="1998745" y="3892804"/>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59" name="Kreis"/>
          <p:cNvSpPr/>
          <p:nvPr/>
        </p:nvSpPr>
        <p:spPr>
          <a:xfrm>
            <a:off x="2125669" y="4355767"/>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60" name="Kreis"/>
          <p:cNvSpPr/>
          <p:nvPr/>
        </p:nvSpPr>
        <p:spPr>
          <a:xfrm>
            <a:off x="2368834" y="4164879"/>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61" name="Kreis"/>
          <p:cNvSpPr/>
          <p:nvPr/>
        </p:nvSpPr>
        <p:spPr>
          <a:xfrm>
            <a:off x="2228923" y="3825971"/>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62" name="Kreis"/>
          <p:cNvSpPr/>
          <p:nvPr/>
        </p:nvSpPr>
        <p:spPr>
          <a:xfrm>
            <a:off x="2342078" y="4819930"/>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63" name="Linie"/>
          <p:cNvSpPr/>
          <p:nvPr/>
        </p:nvSpPr>
        <p:spPr>
          <a:xfrm flipH="1">
            <a:off x="1020637" y="5228172"/>
            <a:ext cx="584010" cy="1"/>
          </a:xfrm>
          <a:prstGeom prst="line">
            <a:avLst/>
          </a:prstGeom>
          <a:ln w="114300">
            <a:solidFill>
              <a:schemeClr val="accent5">
                <a:hueOff val="-326855"/>
                <a:satOff val="32847"/>
                <a:lumOff val="-6386"/>
              </a:schemeClr>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64" name="Linie"/>
          <p:cNvSpPr/>
          <p:nvPr/>
        </p:nvSpPr>
        <p:spPr>
          <a:xfrm flipH="1">
            <a:off x="2080794" y="4711998"/>
            <a:ext cx="584010" cy="1"/>
          </a:xfrm>
          <a:prstGeom prst="line">
            <a:avLst/>
          </a:prstGeom>
          <a:ln w="114300">
            <a:solidFill>
              <a:schemeClr val="accent5">
                <a:hueOff val="-326855"/>
                <a:satOff val="32847"/>
                <a:lumOff val="-6386"/>
              </a:schemeClr>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65" name="2000"/>
          <p:cNvSpPr txBox="1"/>
          <p:nvPr/>
        </p:nvSpPr>
        <p:spPr>
          <a:xfrm>
            <a:off x="2870652" y="6367976"/>
            <a:ext cx="594145"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pPr/>
            <a:r>
              <a:t>2000</a:t>
            </a:r>
          </a:p>
        </p:txBody>
      </p:sp>
      <p:sp>
        <p:nvSpPr>
          <p:cNvPr id="466" name="Kreis"/>
          <p:cNvSpPr/>
          <p:nvPr/>
        </p:nvSpPr>
        <p:spPr>
          <a:xfrm>
            <a:off x="3188830" y="5083114"/>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67" name="Kreis"/>
          <p:cNvSpPr/>
          <p:nvPr/>
        </p:nvSpPr>
        <p:spPr>
          <a:xfrm>
            <a:off x="2960505" y="5121465"/>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68" name="Kreis"/>
          <p:cNvSpPr/>
          <p:nvPr/>
        </p:nvSpPr>
        <p:spPr>
          <a:xfrm>
            <a:off x="3044084" y="3684354"/>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69" name="Kreis"/>
          <p:cNvSpPr/>
          <p:nvPr/>
        </p:nvSpPr>
        <p:spPr>
          <a:xfrm>
            <a:off x="2858344" y="4146638"/>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70" name="Kreis"/>
          <p:cNvSpPr/>
          <p:nvPr/>
        </p:nvSpPr>
        <p:spPr>
          <a:xfrm>
            <a:off x="3210709" y="4593668"/>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71" name="Kreis"/>
          <p:cNvSpPr/>
          <p:nvPr/>
        </p:nvSpPr>
        <p:spPr>
          <a:xfrm>
            <a:off x="3373874" y="3369102"/>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72" name="Kreis"/>
          <p:cNvSpPr/>
          <p:nvPr/>
        </p:nvSpPr>
        <p:spPr>
          <a:xfrm>
            <a:off x="3003785" y="3275126"/>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73" name="Kreis"/>
          <p:cNvSpPr/>
          <p:nvPr/>
        </p:nvSpPr>
        <p:spPr>
          <a:xfrm>
            <a:off x="3130710" y="3738089"/>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74" name="Kreis"/>
          <p:cNvSpPr/>
          <p:nvPr/>
        </p:nvSpPr>
        <p:spPr>
          <a:xfrm>
            <a:off x="3373874" y="3547201"/>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75" name="Kreis"/>
          <p:cNvSpPr/>
          <p:nvPr/>
        </p:nvSpPr>
        <p:spPr>
          <a:xfrm>
            <a:off x="3233963" y="3208293"/>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p>
        </p:txBody>
      </p:sp>
      <p:sp>
        <p:nvSpPr>
          <p:cNvPr id="476" name="Linie"/>
          <p:cNvSpPr/>
          <p:nvPr/>
        </p:nvSpPr>
        <p:spPr>
          <a:xfrm flipH="1">
            <a:off x="2982581" y="3955991"/>
            <a:ext cx="584010" cy="1"/>
          </a:xfrm>
          <a:prstGeom prst="line">
            <a:avLst/>
          </a:prstGeom>
          <a:ln w="114300">
            <a:solidFill>
              <a:schemeClr val="accent5">
                <a:hueOff val="-326855"/>
                <a:satOff val="32847"/>
                <a:lumOff val="-6386"/>
              </a:schemeClr>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77" name="Linie"/>
          <p:cNvSpPr/>
          <p:nvPr/>
        </p:nvSpPr>
        <p:spPr>
          <a:xfrm flipV="1">
            <a:off x="4962452" y="3627759"/>
            <a:ext cx="1" cy="2661267"/>
          </a:xfrm>
          <a:prstGeom prst="line">
            <a:avLst/>
          </a:prstGeom>
          <a:ln w="3175">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78" name="Linie"/>
          <p:cNvSpPr/>
          <p:nvPr/>
        </p:nvSpPr>
        <p:spPr>
          <a:xfrm>
            <a:off x="5025952" y="6280391"/>
            <a:ext cx="3067228" cy="1"/>
          </a:xfrm>
          <a:prstGeom prst="line">
            <a:avLst/>
          </a:prstGeom>
          <a:ln w="3175">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79" name="1900"/>
          <p:cNvSpPr txBox="1"/>
          <p:nvPr/>
        </p:nvSpPr>
        <p:spPr>
          <a:xfrm>
            <a:off x="5261061" y="6360459"/>
            <a:ext cx="594145"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pPr/>
            <a:r>
              <a:t>1900</a:t>
            </a:r>
          </a:p>
        </p:txBody>
      </p:sp>
      <p:sp>
        <p:nvSpPr>
          <p:cNvPr id="480" name="1950"/>
          <p:cNvSpPr txBox="1"/>
          <p:nvPr/>
        </p:nvSpPr>
        <p:spPr>
          <a:xfrm>
            <a:off x="6159240" y="6367976"/>
            <a:ext cx="594145"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pPr/>
            <a:r>
              <a:t>1950</a:t>
            </a:r>
          </a:p>
        </p:txBody>
      </p:sp>
      <p:sp>
        <p:nvSpPr>
          <p:cNvPr id="481" name="IQ"/>
          <p:cNvSpPr txBox="1"/>
          <p:nvPr/>
        </p:nvSpPr>
        <p:spPr>
          <a:xfrm rot="16200000">
            <a:off x="4451391" y="4486971"/>
            <a:ext cx="464193"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R="127000" indent="127000">
              <a:spcBef>
                <a:spcPts val="800"/>
              </a:spcBef>
            </a:lvl1pPr>
          </a:lstStyle>
          <a:p>
            <a:pPr/>
            <a:r>
              <a:t>IQ</a:t>
            </a:r>
          </a:p>
        </p:txBody>
      </p:sp>
      <p:sp>
        <p:nvSpPr>
          <p:cNvPr id="482" name="Linie"/>
          <p:cNvSpPr/>
          <p:nvPr/>
        </p:nvSpPr>
        <p:spPr>
          <a:xfrm flipH="1">
            <a:off x="5207404" y="5228172"/>
            <a:ext cx="584010" cy="1"/>
          </a:xfrm>
          <a:prstGeom prst="line">
            <a:avLst/>
          </a:prstGeom>
          <a:ln w="114300">
            <a:solidFill>
              <a:schemeClr val="accent5">
                <a:hueOff val="-326855"/>
                <a:satOff val="32847"/>
                <a:lumOff val="-6386"/>
              </a:schemeClr>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83" name="Linie"/>
          <p:cNvSpPr/>
          <p:nvPr/>
        </p:nvSpPr>
        <p:spPr>
          <a:xfrm flipH="1">
            <a:off x="6267561" y="4711998"/>
            <a:ext cx="584009" cy="1"/>
          </a:xfrm>
          <a:prstGeom prst="line">
            <a:avLst/>
          </a:prstGeom>
          <a:ln w="114300">
            <a:solidFill>
              <a:schemeClr val="accent5">
                <a:hueOff val="-326855"/>
                <a:satOff val="32847"/>
                <a:lumOff val="-6386"/>
              </a:schemeClr>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84" name="2000"/>
          <p:cNvSpPr txBox="1"/>
          <p:nvPr/>
        </p:nvSpPr>
        <p:spPr>
          <a:xfrm>
            <a:off x="7057419" y="6367976"/>
            <a:ext cx="594145"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pPr/>
            <a:r>
              <a:t>2000</a:t>
            </a:r>
          </a:p>
        </p:txBody>
      </p:sp>
      <p:sp>
        <p:nvSpPr>
          <p:cNvPr id="485" name="Linie"/>
          <p:cNvSpPr/>
          <p:nvPr/>
        </p:nvSpPr>
        <p:spPr>
          <a:xfrm flipH="1">
            <a:off x="7062486" y="3922493"/>
            <a:ext cx="584010" cy="1"/>
          </a:xfrm>
          <a:prstGeom prst="line">
            <a:avLst/>
          </a:prstGeom>
          <a:ln w="114300">
            <a:solidFill>
              <a:schemeClr val="accent5">
                <a:hueOff val="-326855"/>
                <a:satOff val="32847"/>
                <a:lumOff val="-6386"/>
              </a:schemeClr>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86" name="Daten"/>
          <p:cNvSpPr txBox="1"/>
          <p:nvPr/>
        </p:nvSpPr>
        <p:spPr>
          <a:xfrm>
            <a:off x="333951" y="2053276"/>
            <a:ext cx="3663858" cy="549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127000" marR="127000" algn="ctr" defTabSz="1300480">
              <a:spcBef>
                <a:spcPts val="1000"/>
              </a:spcBef>
              <a:defRPr sz="2800">
                <a:solidFill>
                  <a:schemeClr val="accent5">
                    <a:hueOff val="-326855"/>
                    <a:satOff val="32847"/>
                    <a:lumOff val="-6386"/>
                  </a:schemeClr>
                </a:solidFill>
                <a:latin typeface="Roboto Condensed Bold"/>
                <a:ea typeface="Roboto Condensed Bold"/>
                <a:cs typeface="Roboto Condensed Bold"/>
                <a:sym typeface="Roboto Condensed Bold"/>
              </a:defRPr>
            </a:lvl1pPr>
          </a:lstStyle>
          <a:p>
            <a:pPr/>
            <a:r>
              <a:t>Daten</a:t>
            </a:r>
          </a:p>
        </p:txBody>
      </p:sp>
      <p:sp>
        <p:nvSpPr>
          <p:cNvPr id="487" name="Phänomene"/>
          <p:cNvSpPr txBox="1"/>
          <p:nvPr/>
        </p:nvSpPr>
        <p:spPr>
          <a:xfrm>
            <a:off x="4536546" y="2053276"/>
            <a:ext cx="3810001" cy="549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127000" marR="127000" algn="ctr" defTabSz="1300480">
              <a:spcBef>
                <a:spcPts val="1000"/>
              </a:spcBef>
              <a:defRPr sz="2800">
                <a:solidFill>
                  <a:schemeClr val="accent5">
                    <a:hueOff val="-326855"/>
                    <a:satOff val="32847"/>
                    <a:lumOff val="-6386"/>
                  </a:schemeClr>
                </a:solidFill>
                <a:latin typeface="Roboto Condensed Bold"/>
                <a:ea typeface="Roboto Condensed Bold"/>
                <a:cs typeface="Roboto Condensed Bold"/>
                <a:sym typeface="Roboto Condensed Bold"/>
              </a:defRPr>
            </a:lvl1pPr>
          </a:lstStyle>
          <a:p>
            <a:pPr/>
            <a:r>
              <a:t>Phänomene</a:t>
            </a:r>
          </a:p>
        </p:txBody>
      </p:sp>
      <p:sp>
        <p:nvSpPr>
          <p:cNvPr id="488" name="Theorien"/>
          <p:cNvSpPr txBox="1"/>
          <p:nvPr/>
        </p:nvSpPr>
        <p:spPr>
          <a:xfrm>
            <a:off x="8885284" y="2053276"/>
            <a:ext cx="3663858" cy="5491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127000" marR="127000" algn="ctr" defTabSz="1300480">
              <a:spcBef>
                <a:spcPts val="1000"/>
              </a:spcBef>
              <a:defRPr sz="2800">
                <a:solidFill>
                  <a:schemeClr val="accent5">
                    <a:hueOff val="-326855"/>
                    <a:satOff val="32847"/>
                    <a:lumOff val="-6386"/>
                  </a:schemeClr>
                </a:solidFill>
                <a:latin typeface="Roboto Condensed Bold"/>
                <a:ea typeface="Roboto Condensed Bold"/>
                <a:cs typeface="Roboto Condensed Bold"/>
                <a:sym typeface="Roboto Condensed Bold"/>
              </a:defRPr>
            </a:lvl1pPr>
          </a:lstStyle>
          <a:p>
            <a:pPr/>
            <a:r>
              <a:t>Theorien</a:t>
            </a:r>
          </a:p>
        </p:txBody>
      </p:sp>
      <p:sp>
        <p:nvSpPr>
          <p:cNvPr id="489" name="Nur Daten sind direkt zugänglich (messbar)…"/>
          <p:cNvSpPr txBox="1"/>
          <p:nvPr/>
        </p:nvSpPr>
        <p:spPr>
          <a:xfrm>
            <a:off x="290468" y="6948660"/>
            <a:ext cx="3602119" cy="1600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Nur Daten sind direkt zugänglich (messbar)</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Daten sind flüchtig, ver-rauscht und nicht Gegen-stand von Theorien</a:t>
            </a:r>
          </a:p>
        </p:txBody>
      </p:sp>
      <p:sp>
        <p:nvSpPr>
          <p:cNvPr id="490" name="Phänomene (Struktur) werden aus Daten erschlossen…"/>
          <p:cNvSpPr txBox="1"/>
          <p:nvPr/>
        </p:nvSpPr>
        <p:spPr>
          <a:xfrm>
            <a:off x="4551340" y="6923260"/>
            <a:ext cx="3780413" cy="1295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Phänomene (Struktur) werden aus Daten erschlossen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Phänomene sind stabil, klar und Gegenstand von Theorien</a:t>
            </a:r>
          </a:p>
        </p:txBody>
      </p:sp>
      <p:sp>
        <p:nvSpPr>
          <p:cNvPr id="491" name="Flynn-Effekt: Anstieg des IQ im Zeitverlauf"/>
          <p:cNvSpPr txBox="1"/>
          <p:nvPr/>
        </p:nvSpPr>
        <p:spPr>
          <a:xfrm>
            <a:off x="4627319" y="2533519"/>
            <a:ext cx="3719228" cy="739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R="127000" indent="127000" algn="ctr">
              <a:spcBef>
                <a:spcPts val="800"/>
              </a:spcBef>
              <a:defRPr i="1" sz="2100"/>
            </a:lvl1pPr>
          </a:lstStyle>
          <a:p>
            <a:pPr/>
            <a:r>
              <a:t>Flynn-Effekt: Anstieg des IQ im Zeitverlauf</a:t>
            </a:r>
          </a:p>
        </p:txBody>
      </p:sp>
      <p:sp>
        <p:nvSpPr>
          <p:cNvPr id="492" name="z. B. IQ-Testwerte"/>
          <p:cNvSpPr txBox="1"/>
          <p:nvPr/>
        </p:nvSpPr>
        <p:spPr>
          <a:xfrm>
            <a:off x="321108" y="2500789"/>
            <a:ext cx="3719228" cy="434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R="127000" indent="127000" algn="ctr">
              <a:spcBef>
                <a:spcPts val="800"/>
              </a:spcBef>
              <a:defRPr i="1" sz="2100"/>
            </a:lvl1pPr>
          </a:lstStyle>
          <a:p>
            <a:pPr/>
            <a:r>
              <a:t>z. B. IQ-Testwerte</a:t>
            </a:r>
          </a:p>
        </p:txBody>
      </p:sp>
      <p:sp>
        <p:nvSpPr>
          <p:cNvPr id="493" name="Ernährung"/>
          <p:cNvSpPr/>
          <p:nvPr/>
        </p:nvSpPr>
        <p:spPr>
          <a:xfrm>
            <a:off x="9117469" y="3659845"/>
            <a:ext cx="1270001" cy="620006"/>
          </a:xfrm>
          <a:prstGeom prst="rect">
            <a:avLst/>
          </a:prstGeom>
          <a:ln w="3175">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buClr>
                <a:srgbClr val="00998A"/>
              </a:buClr>
              <a:buFont typeface="Wingdings"/>
              <a:defRPr sz="1400">
                <a:solidFill>
                  <a:schemeClr val="accent5">
                    <a:hueOff val="-326855"/>
                    <a:satOff val="32847"/>
                    <a:lumOff val="-6386"/>
                  </a:schemeClr>
                </a:solidFill>
              </a:defRPr>
            </a:lvl1pPr>
          </a:lstStyle>
          <a:p>
            <a:pPr/>
            <a:r>
              <a:t>Ernährung</a:t>
            </a:r>
          </a:p>
        </p:txBody>
      </p:sp>
      <p:sp>
        <p:nvSpPr>
          <p:cNvPr id="494" name="Förder- angebote"/>
          <p:cNvSpPr/>
          <p:nvPr/>
        </p:nvSpPr>
        <p:spPr>
          <a:xfrm>
            <a:off x="10836202" y="3667768"/>
            <a:ext cx="1270001" cy="620006"/>
          </a:xfrm>
          <a:prstGeom prst="rect">
            <a:avLst/>
          </a:prstGeom>
          <a:ln w="3175">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p>
            <a:pPr algn="ctr">
              <a:defRPr sz="1400">
                <a:solidFill>
                  <a:schemeClr val="accent5">
                    <a:hueOff val="-326855"/>
                    <a:satOff val="32847"/>
                    <a:lumOff val="-6386"/>
                  </a:schemeClr>
                </a:solidFill>
              </a:defRPr>
            </a:pPr>
            <a:r>
              <a:t>Förder-</a:t>
            </a:r>
            <a:br/>
            <a:r>
              <a:t>angebote</a:t>
            </a:r>
          </a:p>
        </p:txBody>
      </p:sp>
      <p:sp>
        <p:nvSpPr>
          <p:cNvPr id="495" name="IQ"/>
          <p:cNvSpPr/>
          <p:nvPr/>
        </p:nvSpPr>
        <p:spPr>
          <a:xfrm>
            <a:off x="10050760" y="5970389"/>
            <a:ext cx="1270001" cy="620005"/>
          </a:xfrm>
          <a:prstGeom prst="rect">
            <a:avLst/>
          </a:prstGeom>
          <a:ln w="3175">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1400">
                <a:solidFill>
                  <a:schemeClr val="accent5">
                    <a:hueOff val="-326855"/>
                    <a:satOff val="32847"/>
                    <a:lumOff val="-6386"/>
                  </a:schemeClr>
                </a:solidFill>
              </a:defRPr>
            </a:lvl1pPr>
          </a:lstStyle>
          <a:p>
            <a:pPr/>
            <a:r>
              <a:t>IQ</a:t>
            </a:r>
          </a:p>
        </p:txBody>
      </p:sp>
      <p:sp>
        <p:nvSpPr>
          <p:cNvPr id="496" name="Linie"/>
          <p:cNvSpPr/>
          <p:nvPr/>
        </p:nvSpPr>
        <p:spPr>
          <a:xfrm flipH="1">
            <a:off x="10780844" y="4332309"/>
            <a:ext cx="687711" cy="1608484"/>
          </a:xfrm>
          <a:prstGeom prst="line">
            <a:avLst/>
          </a:prstGeom>
          <a:ln w="12700">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97" name="Linie"/>
          <p:cNvSpPr/>
          <p:nvPr/>
        </p:nvSpPr>
        <p:spPr>
          <a:xfrm>
            <a:off x="9859785" y="4357824"/>
            <a:ext cx="696568" cy="1558390"/>
          </a:xfrm>
          <a:prstGeom prst="line">
            <a:avLst/>
          </a:prstGeom>
          <a:ln w="12700">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498" name="Ursachen des Flynn-Effekts"/>
          <p:cNvSpPr txBox="1"/>
          <p:nvPr/>
        </p:nvSpPr>
        <p:spPr>
          <a:xfrm>
            <a:off x="8907573" y="2526155"/>
            <a:ext cx="3719228" cy="739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R="127000" indent="127000" algn="ctr">
              <a:spcBef>
                <a:spcPts val="800"/>
              </a:spcBef>
              <a:defRPr i="1" sz="2100"/>
            </a:pPr>
            <a:r>
              <a:t>Ursachen des</a:t>
            </a:r>
            <a:br/>
            <a:r>
              <a:t>Flynn-Effekts</a:t>
            </a:r>
          </a:p>
        </p:txBody>
      </p:sp>
      <p:sp>
        <p:nvSpPr>
          <p:cNvPr id="499" name="Theorien/Hypothesen erklären Phänomene (nicht Daten)…"/>
          <p:cNvSpPr txBox="1"/>
          <p:nvPr/>
        </p:nvSpPr>
        <p:spPr>
          <a:xfrm>
            <a:off x="8875079" y="6879266"/>
            <a:ext cx="3502474" cy="1600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Theorien/Hypothesen erklären Phänomene (nicht Daten)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Erklären bedeutet meist, Ursachen zu finden oder Streuung zu erklären</a:t>
            </a:r>
          </a:p>
        </p:txBody>
      </p:sp>
      <p:sp>
        <p:nvSpPr>
          <p:cNvPr id="500" name="Pfeil"/>
          <p:cNvSpPr/>
          <p:nvPr/>
        </p:nvSpPr>
        <p:spPr>
          <a:xfrm>
            <a:off x="3716363" y="5298051"/>
            <a:ext cx="1611841" cy="1270001"/>
          </a:xfrm>
          <a:prstGeom prst="rightArrow">
            <a:avLst>
              <a:gd name="adj1" fmla="val 73073"/>
              <a:gd name="adj2" fmla="val 35464"/>
            </a:avLst>
          </a:prstGeom>
          <a:solidFill>
            <a:srgbClr val="FFFFFF"/>
          </a:solidFill>
          <a:ln w="12700">
            <a:solidFill>
              <a:schemeClr val="accent1"/>
            </a:solidFill>
            <a:bevel/>
          </a:ln>
        </p:spPr>
        <p:txBody>
          <a:bodyPr lIns="65023" tIns="65023" rIns="65023" bIns="65023" anchor="ctr"/>
          <a:lstStyle/>
          <a:p>
            <a:pPr algn="ctr">
              <a:buClr>
                <a:srgbClr val="00998A"/>
              </a:buClr>
              <a:buFont typeface="Wingdings"/>
              <a:defRPr sz="3000">
                <a:solidFill>
                  <a:srgbClr val="FFFFFF"/>
                </a:solidFill>
              </a:defRPr>
            </a:pPr>
          </a:p>
        </p:txBody>
      </p:sp>
      <p:sp>
        <p:nvSpPr>
          <p:cNvPr id="501" name="Struktur entdecken"/>
          <p:cNvSpPr txBox="1"/>
          <p:nvPr/>
        </p:nvSpPr>
        <p:spPr>
          <a:xfrm>
            <a:off x="3712613" y="5563227"/>
            <a:ext cx="1175740" cy="739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457200">
              <a:defRPr sz="2000">
                <a:ln w="0" cap="flat">
                  <a:solidFill>
                    <a:srgbClr val="000000"/>
                  </a:solidFill>
                  <a:prstDash val="solid"/>
                  <a:miter lim="400000"/>
                </a:ln>
                <a:solidFill>
                  <a:srgbClr val="414141"/>
                </a:solidFill>
              </a:defRPr>
            </a:pPr>
            <a:r>
              <a:t>Struktur</a:t>
            </a:r>
            <a:br/>
            <a:r>
              <a:t>entdecken</a:t>
            </a:r>
          </a:p>
        </p:txBody>
      </p:sp>
      <p:sp>
        <p:nvSpPr>
          <p:cNvPr id="502" name="Pfeil"/>
          <p:cNvSpPr/>
          <p:nvPr/>
        </p:nvSpPr>
        <p:spPr>
          <a:xfrm>
            <a:off x="7420929" y="5119706"/>
            <a:ext cx="1842018" cy="1270001"/>
          </a:xfrm>
          <a:prstGeom prst="rightArrow">
            <a:avLst>
              <a:gd name="adj1" fmla="val 73073"/>
              <a:gd name="adj2" fmla="val 35464"/>
            </a:avLst>
          </a:prstGeom>
          <a:solidFill>
            <a:srgbClr val="FFFFFF"/>
          </a:solidFill>
          <a:ln w="12700">
            <a:solidFill>
              <a:schemeClr val="accent1"/>
            </a:solidFill>
            <a:bevel/>
          </a:ln>
        </p:spPr>
        <p:txBody>
          <a:bodyPr lIns="65023" tIns="65023" rIns="65023" bIns="65023" anchor="ctr"/>
          <a:lstStyle/>
          <a:p>
            <a:pPr algn="ctr">
              <a:buClr>
                <a:srgbClr val="00998A"/>
              </a:buClr>
              <a:buFont typeface="Wingdings"/>
              <a:defRPr sz="3000">
                <a:solidFill>
                  <a:srgbClr val="FFFFFF"/>
                </a:solidFill>
              </a:defRPr>
            </a:pPr>
          </a:p>
        </p:txBody>
      </p:sp>
      <p:sp>
        <p:nvSpPr>
          <p:cNvPr id="503" name="Hyps. prüfen/ entdecken"/>
          <p:cNvSpPr txBox="1"/>
          <p:nvPr/>
        </p:nvSpPr>
        <p:spPr>
          <a:xfrm>
            <a:off x="7408229" y="5419009"/>
            <a:ext cx="1510727" cy="739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457200">
              <a:defRPr sz="2000">
                <a:ln w="0" cap="flat">
                  <a:solidFill>
                    <a:srgbClr val="000000"/>
                  </a:solidFill>
                  <a:prstDash val="solid"/>
                  <a:miter lim="400000"/>
                </a:ln>
                <a:solidFill>
                  <a:srgbClr val="414141"/>
                </a:solidFill>
              </a:defRPr>
            </a:pPr>
            <a:r>
              <a:t>Hyps. prüfen/</a:t>
            </a:r>
            <a:br/>
            <a:r>
              <a:t>entdecken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lvl1pPr>
          </a:lstStyle>
          <a:p>
            <a:pPr/>
            <a:fld id="{86CB4B4D-7CA3-9044-876B-883B54F8677D}" type="slidenum"/>
          </a:p>
        </p:txBody>
      </p:sp>
      <p:sp>
        <p:nvSpPr>
          <p:cNvPr id="506" name="Die Suche nach den Ursachen: Wichtigste Aufgabe der Forschung"/>
          <p:cNvSpPr txBox="1"/>
          <p:nvPr>
            <p:ph type="body" idx="21"/>
          </p:nvPr>
        </p:nvSpPr>
        <p:spPr>
          <a:prstGeom prst="rect">
            <a:avLst/>
          </a:prstGeom>
        </p:spPr>
        <p:txBody>
          <a:bodyPr/>
          <a:lstStyle>
            <a:lvl1pPr marL="102870" marR="102870" indent="102870" defTabSz="1053388">
              <a:defRPr sz="5022"/>
            </a:lvl1pPr>
          </a:lstStyle>
          <a:p>
            <a:pPr/>
            <a:r>
              <a:t>Die Suche nach den Ursachen: Wichtigste Aufgabe der Forschung</a:t>
            </a:r>
          </a:p>
        </p:txBody>
      </p:sp>
      <p:sp>
        <p:nvSpPr>
          <p:cNvPr id="507" name="Die Ursache U eines Ereignisses E (Wirkung) ist eine notwendige und/oder hinreichende Bedingung, damit E eintritt.…"/>
          <p:cNvSpPr txBox="1"/>
          <p:nvPr/>
        </p:nvSpPr>
        <p:spPr>
          <a:xfrm>
            <a:off x="255934" y="5413769"/>
            <a:ext cx="12012300" cy="3228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01625" indent="-301625">
              <a:spcBef>
                <a:spcPts val="1000"/>
              </a:spcBef>
              <a:buClr>
                <a:schemeClr val="accent5"/>
              </a:buClr>
              <a:buSzPct val="70000"/>
              <a:buFont typeface="Arial"/>
              <a:buChar char="▶︎"/>
              <a:defRPr sz="1900"/>
            </a:pPr>
            <a:r>
              <a:t>Die Ursache</a:t>
            </a:r>
            <a:r>
              <a:rPr i="1"/>
              <a:t> U</a:t>
            </a:r>
            <a:r>
              <a:t> eines Ereignisses </a:t>
            </a:r>
            <a:r>
              <a:rPr i="1"/>
              <a:t>E</a:t>
            </a:r>
            <a:r>
              <a:t> (Wirkung) ist eine notwendige und/oder hinreichende Bedingung, damit </a:t>
            </a:r>
            <a:r>
              <a:rPr i="1"/>
              <a:t>E</a:t>
            </a:r>
            <a:r>
              <a:t> eintritt.</a:t>
            </a:r>
          </a:p>
          <a:p>
            <a:pPr marL="301625" indent="-301625">
              <a:spcBef>
                <a:spcPts val="1000"/>
              </a:spcBef>
              <a:buClr>
                <a:schemeClr val="accent5"/>
              </a:buClr>
              <a:buSzPct val="70000"/>
              <a:buFont typeface="Arial"/>
              <a:buChar char="▶︎"/>
              <a:defRPr sz="1900"/>
            </a:pPr>
            <a:r>
              <a:t>Ein Ereignis kann mehrere Ursachen haben.</a:t>
            </a:r>
          </a:p>
          <a:p>
            <a:pPr marL="301625" indent="-301625">
              <a:spcBef>
                <a:spcPts val="1000"/>
              </a:spcBef>
              <a:buClr>
                <a:schemeClr val="accent5"/>
              </a:buClr>
              <a:buSzPct val="70000"/>
              <a:buFont typeface="Arial"/>
              <a:buChar char="▶︎"/>
              <a:defRPr sz="1900"/>
            </a:pPr>
            <a:r>
              <a:t>Zu jedem Ereignis E gibt es mindestens eine Ursache </a:t>
            </a:r>
            <a:r>
              <a:rPr i="1"/>
              <a:t>U</a:t>
            </a:r>
            <a:r>
              <a:t>.</a:t>
            </a:r>
          </a:p>
          <a:p>
            <a:pPr marL="301625" indent="-301625">
              <a:spcBef>
                <a:spcPts val="1000"/>
              </a:spcBef>
              <a:buClr>
                <a:schemeClr val="accent5"/>
              </a:buClr>
              <a:buSzPct val="70000"/>
              <a:buFont typeface="Arial"/>
              <a:buChar char="▶︎"/>
              <a:defRPr sz="1900"/>
            </a:pPr>
            <a:r>
              <a:rPr i="1"/>
              <a:t>Zufall</a:t>
            </a:r>
            <a:r>
              <a:t> ist keine Ursache, sondern eine Umschreibung für die Tatsache, dass die Ursache unbekannt ist.</a:t>
            </a:r>
          </a:p>
          <a:p>
            <a:pPr marL="301625" indent="-301625">
              <a:spcBef>
                <a:spcPts val="1000"/>
              </a:spcBef>
              <a:buClr>
                <a:schemeClr val="accent5"/>
              </a:buClr>
              <a:buSzPct val="70000"/>
              <a:buFont typeface="Arial"/>
              <a:buChar char="▶︎"/>
              <a:defRPr sz="1900"/>
            </a:pPr>
            <a:r>
              <a:t>Kennt man </a:t>
            </a:r>
            <a:r>
              <a:rPr i="1"/>
              <a:t>eine</a:t>
            </a:r>
            <a:r>
              <a:t> Ursache eines Ereignisses, so schließt das nicht aus, dass es andere Ursachen gibt.</a:t>
            </a:r>
          </a:p>
          <a:p>
            <a:pPr marL="301625" indent="-301625">
              <a:spcBef>
                <a:spcPts val="1000"/>
              </a:spcBef>
              <a:buClr>
                <a:schemeClr val="accent5"/>
              </a:buClr>
              <a:buSzPct val="70000"/>
              <a:buFont typeface="Arial"/>
              <a:buChar char="▶︎"/>
              <a:defRPr sz="1900"/>
            </a:pPr>
            <a:r>
              <a:t>Kenntnis der Ursache(n) von </a:t>
            </a:r>
            <a:r>
              <a:rPr i="1"/>
              <a:t>E</a:t>
            </a:r>
            <a:r>
              <a:t> ist i. A. nötig, um den Verlauf bzw. das Eintreten einer Wirkung zu beeinflussen.</a:t>
            </a:r>
          </a:p>
          <a:p>
            <a:pPr marL="301625" indent="-301625">
              <a:spcBef>
                <a:spcPts val="1000"/>
              </a:spcBef>
              <a:buClr>
                <a:schemeClr val="accent5"/>
              </a:buClr>
              <a:buSzPct val="70000"/>
              <a:buFont typeface="Arial"/>
              <a:buChar char="▶︎"/>
              <a:defRPr sz="1900"/>
            </a:pPr>
            <a:r>
              <a:t>Kenntnis der Ursache(n) von </a:t>
            </a:r>
            <a:r>
              <a:rPr i="1"/>
              <a:t>E</a:t>
            </a:r>
            <a:r>
              <a:t> ist i. A. hilfreich, aber nicht nötig, um den Verlauf bzw. das Eintreten einer Wirkung vorherzusagen.</a:t>
            </a:r>
          </a:p>
        </p:txBody>
      </p:sp>
      <p:sp>
        <p:nvSpPr>
          <p:cNvPr id="508" name="Ursache"/>
          <p:cNvSpPr/>
          <p:nvPr/>
        </p:nvSpPr>
        <p:spPr>
          <a:xfrm>
            <a:off x="7364008" y="1680207"/>
            <a:ext cx="2483554" cy="1270001"/>
          </a:xfrm>
          <a:prstGeom prst="ellipse">
            <a:avLst/>
          </a:prstGeom>
          <a:solidFill>
            <a:srgbClr val="FFFFFF"/>
          </a:solidFill>
          <a:ln w="127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3000"/>
            </a:lvl1pPr>
          </a:lstStyle>
          <a:p>
            <a:pPr/>
            <a:r>
              <a:t>Ursache</a:t>
            </a:r>
          </a:p>
        </p:txBody>
      </p:sp>
      <p:sp>
        <p:nvSpPr>
          <p:cNvPr id="509" name="Wirkung"/>
          <p:cNvSpPr/>
          <p:nvPr/>
        </p:nvSpPr>
        <p:spPr>
          <a:xfrm>
            <a:off x="9796322" y="3429277"/>
            <a:ext cx="2483553" cy="1270001"/>
          </a:xfrm>
          <a:prstGeom prst="ellipse">
            <a:avLst/>
          </a:prstGeom>
          <a:solidFill>
            <a:srgbClr val="FFFFFF"/>
          </a:solidFill>
          <a:ln w="127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3000"/>
            </a:lvl1pPr>
          </a:lstStyle>
          <a:p>
            <a:pPr/>
            <a:r>
              <a:t>Wirkung</a:t>
            </a:r>
          </a:p>
        </p:txBody>
      </p:sp>
      <p:sp>
        <p:nvSpPr>
          <p:cNvPr id="510" name="Linie"/>
          <p:cNvSpPr/>
          <p:nvPr/>
        </p:nvSpPr>
        <p:spPr>
          <a:xfrm>
            <a:off x="9203670" y="2908987"/>
            <a:ext cx="746434" cy="746434"/>
          </a:xfrm>
          <a:prstGeom prst="line">
            <a:avLst/>
          </a:prstGeom>
          <a:ln w="12700">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pic>
        <p:nvPicPr>
          <p:cNvPr id="511" name="Bild" descr="Bild"/>
          <p:cNvPicPr>
            <a:picLocks noChangeAspect="1"/>
          </p:cNvPicPr>
          <p:nvPr/>
        </p:nvPicPr>
        <p:blipFill>
          <a:blip r:embed="rId2">
            <a:extLst/>
          </a:blip>
          <a:stretch>
            <a:fillRect/>
          </a:stretch>
        </p:blipFill>
        <p:spPr>
          <a:xfrm>
            <a:off x="408651" y="1622918"/>
            <a:ext cx="2167468" cy="2900582"/>
          </a:xfrm>
          <a:prstGeom prst="rect">
            <a:avLst/>
          </a:prstGeom>
          <a:ln w="12700">
            <a:miter lim="400000"/>
          </a:ln>
        </p:spPr>
      </p:pic>
      <p:sp>
        <p:nvSpPr>
          <p:cNvPr id="512" name="By After Lysippos – Jastrow (2006), Public Domain, https://commons.wikimedia.org/w/index.php?curid=1359807"/>
          <p:cNvSpPr txBox="1"/>
          <p:nvPr/>
        </p:nvSpPr>
        <p:spPr>
          <a:xfrm>
            <a:off x="-24796" y="4550639"/>
            <a:ext cx="3432083" cy="358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800"/>
            </a:lvl1pPr>
          </a:lstStyle>
          <a:p>
            <a:pPr/>
            <a:r>
              <a:t>By After Lysippos – Jastrow (2006), Public Domain, https://commons.wikimedia.org/w/index.php?curid=1359807</a:t>
            </a:r>
          </a:p>
        </p:txBody>
      </p:sp>
      <p:sp>
        <p:nvSpPr>
          <p:cNvPr id="513" name="Textblase"/>
          <p:cNvSpPr/>
          <p:nvPr/>
        </p:nvSpPr>
        <p:spPr>
          <a:xfrm>
            <a:off x="2075377" y="1541306"/>
            <a:ext cx="4580732" cy="14013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1" y="0"/>
                </a:moveTo>
                <a:cubicBezTo>
                  <a:pt x="1375" y="0"/>
                  <a:pt x="1175" y="653"/>
                  <a:pt x="1175" y="1456"/>
                </a:cubicBezTo>
                <a:lnTo>
                  <a:pt x="1175" y="9029"/>
                </a:lnTo>
                <a:lnTo>
                  <a:pt x="0" y="11929"/>
                </a:lnTo>
                <a:lnTo>
                  <a:pt x="1175" y="14834"/>
                </a:lnTo>
                <a:lnTo>
                  <a:pt x="1175" y="20144"/>
                </a:lnTo>
                <a:cubicBezTo>
                  <a:pt x="1175" y="20947"/>
                  <a:pt x="1375" y="21600"/>
                  <a:pt x="1621" y="21600"/>
                </a:cubicBezTo>
                <a:lnTo>
                  <a:pt x="21156" y="21600"/>
                </a:lnTo>
                <a:cubicBezTo>
                  <a:pt x="21402" y="21600"/>
                  <a:pt x="21600" y="20947"/>
                  <a:pt x="21600" y="20144"/>
                </a:cubicBezTo>
                <a:lnTo>
                  <a:pt x="21600" y="1456"/>
                </a:lnTo>
                <a:cubicBezTo>
                  <a:pt x="21600" y="653"/>
                  <a:pt x="21402" y="0"/>
                  <a:pt x="21156" y="0"/>
                </a:cubicBezTo>
                <a:lnTo>
                  <a:pt x="1621" y="0"/>
                </a:lnTo>
                <a:close/>
              </a:path>
            </a:pathLst>
          </a:custGeom>
          <a:solidFill>
            <a:srgbClr val="FFFFFF"/>
          </a:solidFill>
          <a:ln w="12700">
            <a:solidFill>
              <a:schemeClr val="accent1"/>
            </a:solidFill>
          </a:ln>
        </p:spPr>
        <p:txBody>
          <a:bodyPr lIns="65023" tIns="65023" rIns="65023" bIns="65023" anchor="ctr"/>
          <a:lstStyle/>
          <a:p>
            <a:pPr algn="ctr"/>
          </a:p>
        </p:txBody>
      </p:sp>
      <p:sp>
        <p:nvSpPr>
          <p:cNvPr id="514" name="Hey, solange wir das „Warum“ einer Sache, also die Ursache, nicht verstanden haben, wissen wir nichts über ein Ding (Aristotle, Physics 194 b17–20)."/>
          <p:cNvSpPr txBox="1"/>
          <p:nvPr/>
        </p:nvSpPr>
        <p:spPr>
          <a:xfrm>
            <a:off x="2417125" y="1643565"/>
            <a:ext cx="4188614" cy="1196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r>
              <a:t>Hey, solange wir das „Warum“ einer Sache, also die Ursache, nicht verstanden haben, wissen wir nichts über ein Ding (Aristotle, </a:t>
            </a:r>
            <a:r>
              <a:rPr i="1"/>
              <a:t>Physics</a:t>
            </a:r>
            <a:r>
              <a:t> 194 b17–20).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Foliennummernplatzhalter 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7" name="Wissenschaftliche Qualitätskriterien"/>
          <p:cNvSpPr txBox="1"/>
          <p:nvPr>
            <p:ph type="body" idx="21"/>
          </p:nvPr>
        </p:nvSpPr>
        <p:spPr>
          <a:prstGeom prst="rect">
            <a:avLst/>
          </a:prstGeom>
        </p:spPr>
        <p:txBody>
          <a:bodyPr/>
          <a:lstStyle/>
          <a:p>
            <a:pPr/>
            <a:r>
              <a:t>Wissenschaftliche Qualitätskriterien</a:t>
            </a:r>
          </a:p>
        </p:txBody>
      </p:sp>
      <p:sp>
        <p:nvSpPr>
          <p:cNvPr id="518" name="Freihandform 10"/>
          <p:cNvSpPr/>
          <p:nvPr/>
        </p:nvSpPr>
        <p:spPr>
          <a:xfrm flipV="1">
            <a:off x="5985278" y="2883520"/>
            <a:ext cx="1" cy="1722183"/>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19" name="Oval"/>
          <p:cNvSpPr/>
          <p:nvPr/>
        </p:nvSpPr>
        <p:spPr>
          <a:xfrm>
            <a:off x="4941763" y="1326533"/>
            <a:ext cx="2088841"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20" name="Objektivität"/>
          <p:cNvSpPr txBox="1"/>
          <p:nvPr/>
        </p:nvSpPr>
        <p:spPr>
          <a:xfrm>
            <a:off x="4940858" y="1872342"/>
            <a:ext cx="2088840" cy="361623"/>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pPr/>
            <a:r>
              <a:t>Objektivität</a:t>
            </a:r>
          </a:p>
        </p:txBody>
      </p:sp>
      <p:sp>
        <p:nvSpPr>
          <p:cNvPr id="521" name="Freihandform 12"/>
          <p:cNvSpPr/>
          <p:nvPr/>
        </p:nvSpPr>
        <p:spPr>
          <a:xfrm flipV="1">
            <a:off x="6450837" y="3413962"/>
            <a:ext cx="973425" cy="1339804"/>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22" name="Oval"/>
          <p:cNvSpPr/>
          <p:nvPr/>
        </p:nvSpPr>
        <p:spPr>
          <a:xfrm>
            <a:off x="6987673" y="2054293"/>
            <a:ext cx="2088842"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23" name="Ehrlichkeit"/>
          <p:cNvSpPr txBox="1"/>
          <p:nvPr/>
        </p:nvSpPr>
        <p:spPr>
          <a:xfrm>
            <a:off x="6987673" y="2832334"/>
            <a:ext cx="2088840" cy="361622"/>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pPr/>
            <a:r>
              <a:t>Ehrlichkeit</a:t>
            </a:r>
          </a:p>
        </p:txBody>
      </p:sp>
      <p:sp>
        <p:nvSpPr>
          <p:cNvPr id="524" name="Freihandform 14"/>
          <p:cNvSpPr/>
          <p:nvPr/>
        </p:nvSpPr>
        <p:spPr>
          <a:xfrm flipV="1">
            <a:off x="6732186" y="4676699"/>
            <a:ext cx="1439555" cy="467740"/>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25" name="Oval"/>
          <p:cNvSpPr/>
          <p:nvPr/>
        </p:nvSpPr>
        <p:spPr>
          <a:xfrm>
            <a:off x="8086214" y="3591760"/>
            <a:ext cx="2088842"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26" name="Überprüfbarkeit"/>
          <p:cNvSpPr txBox="1"/>
          <p:nvPr/>
        </p:nvSpPr>
        <p:spPr>
          <a:xfrm>
            <a:off x="8086213" y="4309604"/>
            <a:ext cx="2088840" cy="361622"/>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pPr/>
            <a:r>
              <a:t>Überprüfbarkeit</a:t>
            </a:r>
          </a:p>
        </p:txBody>
      </p:sp>
      <p:sp>
        <p:nvSpPr>
          <p:cNvPr id="527" name="Freihandform 16"/>
          <p:cNvSpPr/>
          <p:nvPr/>
        </p:nvSpPr>
        <p:spPr>
          <a:xfrm>
            <a:off x="6732744" y="5369833"/>
            <a:ext cx="1439554" cy="467740"/>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28" name="Oval"/>
          <p:cNvSpPr/>
          <p:nvPr/>
        </p:nvSpPr>
        <p:spPr>
          <a:xfrm>
            <a:off x="8086214" y="5366340"/>
            <a:ext cx="2088842"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29" name="Reliabilität"/>
          <p:cNvSpPr txBox="1"/>
          <p:nvPr/>
        </p:nvSpPr>
        <p:spPr>
          <a:xfrm>
            <a:off x="8086215" y="6046863"/>
            <a:ext cx="2088840" cy="361622"/>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pPr/>
            <a:r>
              <a:t>Reliabilität</a:t>
            </a:r>
          </a:p>
        </p:txBody>
      </p:sp>
      <p:sp>
        <p:nvSpPr>
          <p:cNvPr id="530" name="Freihandform 18"/>
          <p:cNvSpPr/>
          <p:nvPr/>
        </p:nvSpPr>
        <p:spPr>
          <a:xfrm>
            <a:off x="6452298" y="5761162"/>
            <a:ext cx="973425" cy="1339804"/>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31" name="Oval"/>
          <p:cNvSpPr/>
          <p:nvPr/>
        </p:nvSpPr>
        <p:spPr>
          <a:xfrm>
            <a:off x="6987673" y="6903808"/>
            <a:ext cx="2088842" cy="1556082"/>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32" name="Validität"/>
          <p:cNvSpPr txBox="1"/>
          <p:nvPr/>
        </p:nvSpPr>
        <p:spPr>
          <a:xfrm>
            <a:off x="6987674" y="7501038"/>
            <a:ext cx="2088840" cy="361622"/>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pPr/>
            <a:r>
              <a:t>Validität</a:t>
            </a:r>
          </a:p>
        </p:txBody>
      </p:sp>
      <p:sp>
        <p:nvSpPr>
          <p:cNvPr id="533" name="Freihandform 20"/>
          <p:cNvSpPr/>
          <p:nvPr/>
        </p:nvSpPr>
        <p:spPr>
          <a:xfrm>
            <a:off x="5987084" y="5910287"/>
            <a:ext cx="1" cy="1722183"/>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34" name="Oval"/>
          <p:cNvSpPr/>
          <p:nvPr/>
        </p:nvSpPr>
        <p:spPr>
          <a:xfrm>
            <a:off x="4941763" y="7631567"/>
            <a:ext cx="2088841"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35" name="Verständlichkeit"/>
          <p:cNvSpPr txBox="1"/>
          <p:nvPr/>
        </p:nvSpPr>
        <p:spPr>
          <a:xfrm>
            <a:off x="4954463" y="8228797"/>
            <a:ext cx="2088840" cy="361623"/>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pPr/>
            <a:r>
              <a:t>Verständlichkeit</a:t>
            </a:r>
          </a:p>
        </p:txBody>
      </p:sp>
      <p:sp>
        <p:nvSpPr>
          <p:cNvPr id="536" name="Freihandform 22"/>
          <p:cNvSpPr/>
          <p:nvPr/>
        </p:nvSpPr>
        <p:spPr>
          <a:xfrm flipH="1">
            <a:off x="4546642" y="5761162"/>
            <a:ext cx="973424" cy="1339803"/>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37" name="Oval"/>
          <p:cNvSpPr/>
          <p:nvPr/>
        </p:nvSpPr>
        <p:spPr>
          <a:xfrm>
            <a:off x="2895850" y="6903808"/>
            <a:ext cx="2088842" cy="1556082"/>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38" name="Relevanz"/>
          <p:cNvSpPr txBox="1"/>
          <p:nvPr/>
        </p:nvSpPr>
        <p:spPr>
          <a:xfrm>
            <a:off x="2908551" y="7557338"/>
            <a:ext cx="2088841" cy="361623"/>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pPr/>
            <a:r>
              <a:t>Relevanz</a:t>
            </a:r>
          </a:p>
        </p:txBody>
      </p:sp>
      <p:sp>
        <p:nvSpPr>
          <p:cNvPr id="539" name="Freihandform 24"/>
          <p:cNvSpPr/>
          <p:nvPr/>
        </p:nvSpPr>
        <p:spPr>
          <a:xfrm flipH="1">
            <a:off x="3800065" y="5369832"/>
            <a:ext cx="1439556" cy="467740"/>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40" name="Oval"/>
          <p:cNvSpPr/>
          <p:nvPr/>
        </p:nvSpPr>
        <p:spPr>
          <a:xfrm>
            <a:off x="1797309" y="5366340"/>
            <a:ext cx="2088841"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41" name="Logische Argumentation"/>
          <p:cNvSpPr txBox="1"/>
          <p:nvPr/>
        </p:nvSpPr>
        <p:spPr>
          <a:xfrm>
            <a:off x="1810010" y="5863678"/>
            <a:ext cx="2088841" cy="602401"/>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pPr/>
            <a:r>
              <a:t>Logische Argumentation</a:t>
            </a:r>
          </a:p>
        </p:txBody>
      </p:sp>
      <p:sp>
        <p:nvSpPr>
          <p:cNvPr id="542" name="Freihandform 26"/>
          <p:cNvSpPr/>
          <p:nvPr/>
        </p:nvSpPr>
        <p:spPr>
          <a:xfrm flipH="1" flipV="1">
            <a:off x="3800624" y="4676698"/>
            <a:ext cx="1439555" cy="467740"/>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43" name="Oval"/>
          <p:cNvSpPr/>
          <p:nvPr/>
        </p:nvSpPr>
        <p:spPr>
          <a:xfrm>
            <a:off x="1797309" y="3591760"/>
            <a:ext cx="2088841"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44" name="Originalität"/>
          <p:cNvSpPr txBox="1"/>
          <p:nvPr/>
        </p:nvSpPr>
        <p:spPr>
          <a:xfrm>
            <a:off x="1795503" y="4208819"/>
            <a:ext cx="2088840" cy="361623"/>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pPr/>
            <a:r>
              <a:t>Originalität</a:t>
            </a:r>
          </a:p>
        </p:txBody>
      </p:sp>
      <p:sp>
        <p:nvSpPr>
          <p:cNvPr id="545" name="Freihandform 28"/>
          <p:cNvSpPr/>
          <p:nvPr/>
        </p:nvSpPr>
        <p:spPr>
          <a:xfrm flipH="1" flipV="1">
            <a:off x="4548104" y="3413962"/>
            <a:ext cx="973424" cy="1339804"/>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p>
        </p:txBody>
      </p:sp>
      <p:sp>
        <p:nvSpPr>
          <p:cNvPr id="546" name="Oval"/>
          <p:cNvSpPr/>
          <p:nvPr/>
        </p:nvSpPr>
        <p:spPr>
          <a:xfrm>
            <a:off x="2895850" y="2054293"/>
            <a:ext cx="2088842"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p>
        </p:txBody>
      </p:sp>
      <p:sp>
        <p:nvSpPr>
          <p:cNvPr id="547" name="Reproduzierbarkeit"/>
          <p:cNvSpPr txBox="1"/>
          <p:nvPr/>
        </p:nvSpPr>
        <p:spPr>
          <a:xfrm>
            <a:off x="2786579" y="2651523"/>
            <a:ext cx="2307384" cy="324353"/>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sz="1600">
                <a:latin typeface="Arial"/>
                <a:ea typeface="Arial"/>
                <a:cs typeface="Arial"/>
                <a:sym typeface="Arial"/>
              </a:defRPr>
            </a:lvl1pPr>
          </a:lstStyle>
          <a:p>
            <a:pPr/>
            <a:r>
              <a:t>Reproduzierbarkeit</a:t>
            </a:r>
          </a:p>
        </p:txBody>
      </p:sp>
      <p:sp>
        <p:nvSpPr>
          <p:cNvPr id="548" name="Oval"/>
          <p:cNvSpPr/>
          <p:nvPr/>
        </p:nvSpPr>
        <p:spPr>
          <a:xfrm>
            <a:off x="4596058" y="4221519"/>
            <a:ext cx="2780248" cy="2071147"/>
          </a:xfrm>
          <a:prstGeom prst="ellipse">
            <a:avLst/>
          </a:prstGeom>
          <a:solidFill>
            <a:schemeClr val="accent5">
              <a:hueOff val="-326855"/>
              <a:satOff val="32847"/>
              <a:lumOff val="-6386"/>
            </a:schemeClr>
          </a:solidFill>
          <a:ln w="25400">
            <a:solidFill>
              <a:srgbClr val="FFFFFF"/>
            </a:solidFill>
          </a:ln>
        </p:spPr>
        <p:txBody>
          <a:bodyPr lIns="65023" tIns="65023" rIns="65023" bIns="65023" anchor="ctr"/>
          <a:lstStyle/>
          <a:p>
            <a:pPr algn="ctr" defTabSz="442524">
              <a:lnSpc>
                <a:spcPct val="90000"/>
              </a:lnSpc>
              <a:spcBef>
                <a:spcPts val="1400"/>
              </a:spcBef>
              <a:defRPr b="1">
                <a:solidFill>
                  <a:srgbClr val="FFFFFF"/>
                </a:solidFill>
                <a:latin typeface="Arial"/>
                <a:ea typeface="Arial"/>
                <a:cs typeface="Arial"/>
                <a:sym typeface="Arial"/>
              </a:defRPr>
            </a:pPr>
          </a:p>
        </p:txBody>
      </p:sp>
      <p:sp>
        <p:nvSpPr>
          <p:cNvPr id="549" name="Wissenschaftliche Qualitätskriterien"/>
          <p:cNvSpPr txBox="1"/>
          <p:nvPr/>
        </p:nvSpPr>
        <p:spPr>
          <a:xfrm>
            <a:off x="4608758" y="4930181"/>
            <a:ext cx="2780248" cy="602400"/>
          </a:xfrm>
          <a:prstGeom prst="rect">
            <a:avLst/>
          </a:prstGeom>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defTabSz="442524">
              <a:lnSpc>
                <a:spcPct val="90000"/>
              </a:lnSpc>
              <a:spcBef>
                <a:spcPts val="800"/>
              </a:spcBef>
              <a:defRPr b="1">
                <a:solidFill>
                  <a:srgbClr val="FFFFFF"/>
                </a:solidFill>
                <a:latin typeface="Arial"/>
                <a:ea typeface="Arial"/>
                <a:cs typeface="Arial"/>
                <a:sym typeface="Arial"/>
              </a:defRPr>
            </a:lvl1pPr>
          </a:lstStyle>
          <a:p>
            <a:pPr/>
            <a:r>
              <a:t>Wissenschaftliche Qualitätskriterien</a:t>
            </a:r>
          </a:p>
        </p:txBody>
      </p:sp>
      <p:sp>
        <p:nvSpPr>
          <p:cNvPr id="550" name="Rechteck 30"/>
          <p:cNvSpPr txBox="1"/>
          <p:nvPr/>
        </p:nvSpPr>
        <p:spPr>
          <a:xfrm>
            <a:off x="-1929634" y="9206135"/>
            <a:ext cx="4095252" cy="307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1200"/>
            </a:lvl1pPr>
          </a:lstStyle>
          <a:p>
            <a:pPr/>
            <a:r>
              <a:t>Quelle: Bendisch R., Balzert, H.: Wissenschaftliches Arbeiten, W3L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3" name="Alle 2 Minuten ein Einbruch?! Wie fundiert ist die Aussage?"/>
          <p:cNvSpPr txBox="1"/>
          <p:nvPr>
            <p:ph type="body" idx="21"/>
          </p:nvPr>
        </p:nvSpPr>
        <p:spPr>
          <a:prstGeom prst="rect">
            <a:avLst/>
          </a:prstGeom>
        </p:spPr>
        <p:txBody>
          <a:bodyPr/>
          <a:lstStyle/>
          <a:p>
            <a:pPr/>
            <a:r>
              <a:t>Alle 2 Minuten ein Einbruch?! Wie fundiert ist die Aussage?</a:t>
            </a:r>
          </a:p>
        </p:txBody>
      </p:sp>
      <p:sp>
        <p:nvSpPr>
          <p:cNvPr id="554" name="Recherchieren Sie die Hintergründe!"/>
          <p:cNvSpPr txBox="1"/>
          <p:nvPr>
            <p:ph type="body" idx="22"/>
          </p:nvPr>
        </p:nvSpPr>
        <p:spPr>
          <a:prstGeom prst="rect">
            <a:avLst/>
          </a:prstGeom>
        </p:spPr>
        <p:txBody>
          <a:bodyPr/>
          <a:lstStyle/>
          <a:p>
            <a:pPr/>
            <a:r>
              <a:t>Recherchieren Sie die Hintergründe!</a:t>
            </a:r>
          </a:p>
        </p:txBody>
      </p:sp>
      <p:sp>
        <p:nvSpPr>
          <p:cNvPr id="555" name="https://www.abus.com/ger/Ratgeber/Einbruchschutz"/>
          <p:cNvSpPr txBox="1"/>
          <p:nvPr/>
        </p:nvSpPr>
        <p:spPr>
          <a:xfrm>
            <a:off x="208143" y="7646949"/>
            <a:ext cx="3093434" cy="295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1100"/>
            </a:pPr>
            <a:r>
              <a:rPr u="sng">
                <a:solidFill>
                  <a:srgbClr val="0070C0"/>
                </a:solidFill>
                <a:uFill>
                  <a:solidFill>
                    <a:srgbClr val="0070C0"/>
                  </a:solidFill>
                </a:uFill>
                <a:hlinkClick r:id="rId2" invalidUrl="" action="" tgtFrame="" tooltip="" history="1" highlightClick="0" endSnd="0"/>
              </a:rPr>
              <a:t>https://www.abus.com/ger/Ratgeber/Einbruchschutz</a:t>
            </a:r>
            <a:r>
              <a:t> </a:t>
            </a:r>
          </a:p>
        </p:txBody>
      </p:sp>
      <p:pic>
        <p:nvPicPr>
          <p:cNvPr id="556" name="Bild" descr="Bild"/>
          <p:cNvPicPr>
            <a:picLocks noChangeAspect="1"/>
          </p:cNvPicPr>
          <p:nvPr/>
        </p:nvPicPr>
        <p:blipFill>
          <a:blip r:embed="rId3">
            <a:extLst/>
          </a:blip>
          <a:stretch>
            <a:fillRect/>
          </a:stretch>
        </p:blipFill>
        <p:spPr>
          <a:xfrm>
            <a:off x="4522745" y="2314122"/>
            <a:ext cx="7683225" cy="5125356"/>
          </a:xfrm>
          <a:prstGeom prst="rect">
            <a:avLst/>
          </a:prstGeom>
          <a:ln w="12700">
            <a:miter lim="400000"/>
          </a:ln>
        </p:spPr>
      </p:pic>
      <p:sp>
        <p:nvSpPr>
          <p:cNvPr id="557" name="Bildquelle: Tim Reckmann, Flickr, CC-BY"/>
          <p:cNvSpPr txBox="1"/>
          <p:nvPr/>
        </p:nvSpPr>
        <p:spPr>
          <a:xfrm>
            <a:off x="10437459" y="7545349"/>
            <a:ext cx="1720922" cy="244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800" u="sng">
                <a:solidFill>
                  <a:srgbClr val="0070C0"/>
                </a:solidFill>
                <a:uFill>
                  <a:solidFill>
                    <a:srgbClr val="0070C0"/>
                  </a:solidFill>
                </a:uFill>
                <a:hlinkClick r:id="rId4" invalidUrl="" action="" tgtFrame="" tooltip="" history="1" highlightClick="0" endSnd="0"/>
              </a:defRPr>
            </a:lvl1pPr>
          </a:lstStyle>
          <a:p>
            <a:pPr>
              <a:defRPr u="none">
                <a:solidFill>
                  <a:srgbClr val="262626"/>
                </a:solidFill>
                <a:uFillTx/>
              </a:defRPr>
            </a:pPr>
            <a:r>
              <a:rPr u="sng">
                <a:solidFill>
                  <a:srgbClr val="0070C0"/>
                </a:solidFill>
                <a:uFill>
                  <a:solidFill>
                    <a:srgbClr val="0070C0"/>
                  </a:solidFill>
                </a:uFill>
                <a:hlinkClick r:id="rId4" invalidUrl="" action="" tgtFrame="" tooltip="" history="1" highlightClick="0" endSnd="0"/>
              </a:rPr>
              <a:t>Bildquelle: Tim Reckmann, Flickr, CC-BY</a:t>
            </a:r>
          </a:p>
        </p:txBody>
      </p:sp>
      <p:sp>
        <p:nvSpPr>
          <p:cNvPr id="558" name="„Alle zwei Minuten findet in Deutschland ein Einbruch-versuch statt“"/>
          <p:cNvSpPr txBox="1"/>
          <p:nvPr/>
        </p:nvSpPr>
        <p:spPr>
          <a:xfrm>
            <a:off x="611161" y="2722625"/>
            <a:ext cx="2855434" cy="4308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457200">
              <a:defRPr sz="4000">
                <a:ln w="0" cap="flat">
                  <a:solidFill>
                    <a:srgbClr val="000000"/>
                  </a:solidFill>
                  <a:prstDash val="solid"/>
                  <a:miter lim="400000"/>
                </a:ln>
                <a:solidFill>
                  <a:srgbClr val="414141"/>
                </a:solidFill>
              </a:defRPr>
            </a:lvl1pPr>
          </a:lstStyle>
          <a:p>
            <a:pPr/>
            <a:r>
              <a:t>„Alle zwei Minuten findet in Deutschland ein Einbruch-versuch statt“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1" name="Qualitative vs. Quantitative Forschung"/>
          <p:cNvSpPr txBox="1"/>
          <p:nvPr>
            <p:ph type="title"/>
          </p:nvPr>
        </p:nvSpPr>
        <p:spPr>
          <a:xfrm>
            <a:off x="650239" y="4758266"/>
            <a:ext cx="11704322" cy="2570857"/>
          </a:xfrm>
          <a:prstGeom prst="rect">
            <a:avLst/>
          </a:prstGeom>
        </p:spPr>
        <p:txBody>
          <a:bodyPr/>
          <a:lstStyle/>
          <a:p>
            <a:pPr/>
            <a:r>
              <a:t>Qualitative vs. Quantitative Forschung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4" name="Seit Beginn der Neuzeit stehen Zahlen im Fokus der Wissenschaft"/>
          <p:cNvSpPr txBox="1"/>
          <p:nvPr>
            <p:ph type="body" idx="21"/>
          </p:nvPr>
        </p:nvSpPr>
        <p:spPr>
          <a:prstGeom prst="rect">
            <a:avLst/>
          </a:prstGeom>
        </p:spPr>
        <p:txBody>
          <a:bodyPr/>
          <a:lstStyle>
            <a:lvl1pPr marL="101600" marR="101600" indent="101600" defTabSz="1040384">
              <a:defRPr sz="4960"/>
            </a:lvl1pPr>
          </a:lstStyle>
          <a:p>
            <a:pPr/>
            <a:r>
              <a:t>Seit Beginn der Neuzeit stehen Zahlen im Fokus der Wissenschaft</a:t>
            </a:r>
          </a:p>
        </p:txBody>
      </p:sp>
      <p:sp>
        <p:nvSpPr>
          <p:cNvPr id="565" name="Lord Kelvin, ein berühmter Physiker, Bildquelle, PD"/>
          <p:cNvSpPr txBox="1"/>
          <p:nvPr/>
        </p:nvSpPr>
        <p:spPr>
          <a:xfrm>
            <a:off x="924610" y="8248790"/>
            <a:ext cx="3770256" cy="333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1400"/>
            </a:pPr>
            <a:r>
              <a:t>Lord Kelvin, ein berühmter Physiker, </a:t>
            </a:r>
            <a:r>
              <a:rPr u="sng">
                <a:solidFill>
                  <a:srgbClr val="0070C0"/>
                </a:solidFill>
                <a:uFill>
                  <a:solidFill>
                    <a:srgbClr val="0070C0"/>
                  </a:solidFill>
                </a:uFill>
                <a:hlinkClick r:id="rId3" invalidUrl="" action="" tgtFrame="" tooltip="" history="1" highlightClick="0" endSnd="0"/>
              </a:rPr>
              <a:t>Bildquelle</a:t>
            </a:r>
            <a:r>
              <a:t>, PD</a:t>
            </a:r>
          </a:p>
        </p:txBody>
      </p:sp>
      <p:pic>
        <p:nvPicPr>
          <p:cNvPr id="566" name="Bild" descr="Bild"/>
          <p:cNvPicPr>
            <a:picLocks noChangeAspect="1"/>
          </p:cNvPicPr>
          <p:nvPr/>
        </p:nvPicPr>
        <p:blipFill>
          <a:blip r:embed="rId4">
            <a:extLst/>
          </a:blip>
          <a:stretch>
            <a:fillRect/>
          </a:stretch>
        </p:blipFill>
        <p:spPr>
          <a:xfrm>
            <a:off x="779912" y="3089429"/>
            <a:ext cx="4059651" cy="5084291"/>
          </a:xfrm>
          <a:prstGeom prst="rect">
            <a:avLst/>
          </a:prstGeom>
          <a:ln w="12700">
            <a:miter lim="400000"/>
          </a:ln>
        </p:spPr>
      </p:pic>
      <p:sp>
        <p:nvSpPr>
          <p:cNvPr id="567" name="„Wenn Du etwas nicht mit Zahlen ausdrücken kannst, dann kennst du es nicht wirklich!“"/>
          <p:cNvSpPr txBox="1"/>
          <p:nvPr/>
        </p:nvSpPr>
        <p:spPr>
          <a:xfrm>
            <a:off x="6729282" y="4411726"/>
            <a:ext cx="3861337" cy="9301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a:solidFill>
                  <a:srgbClr val="FFFFFF"/>
                </a:solidFill>
              </a:defRPr>
            </a:pPr>
            <a:r>
              <a:rPr>
                <a:solidFill>
                  <a:srgbClr val="000000"/>
                </a:solidFill>
              </a:rPr>
              <a:t>„</a:t>
            </a:r>
            <a:r>
              <a:rPr>
                <a:solidFill>
                  <a:srgbClr val="262626"/>
                </a:solidFill>
              </a:rPr>
              <a:t>Wenn Du etwas nicht mit Zahlen ausdrücken kannst, dann kennst du es nicht wirklich!“</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2" name="Beziehen Sie Stellung!"/>
          <p:cNvSpPr txBox="1"/>
          <p:nvPr>
            <p:ph type="body" idx="21"/>
          </p:nvPr>
        </p:nvSpPr>
        <p:spPr>
          <a:prstGeom prst="rect">
            <a:avLst/>
          </a:prstGeom>
        </p:spPr>
        <p:txBody>
          <a:bodyPr/>
          <a:lstStyle/>
          <a:p>
            <a:pPr/>
            <a:r>
              <a:t>Beziehen Sie Stellung!</a:t>
            </a:r>
          </a:p>
        </p:txBody>
      </p:sp>
      <p:pic>
        <p:nvPicPr>
          <p:cNvPr id="573" name="Bild" descr="Bild"/>
          <p:cNvPicPr>
            <a:picLocks noChangeAspect="1"/>
          </p:cNvPicPr>
          <p:nvPr/>
        </p:nvPicPr>
        <p:blipFill>
          <a:blip r:embed="rId2">
            <a:extLst/>
          </a:blip>
          <a:stretch>
            <a:fillRect/>
          </a:stretch>
        </p:blipFill>
        <p:spPr>
          <a:xfrm>
            <a:off x="1803400" y="2905760"/>
            <a:ext cx="9398000" cy="3911600"/>
          </a:xfrm>
          <a:prstGeom prst="rect">
            <a:avLst/>
          </a:prstGeom>
          <a:ln w="12700">
            <a:miter lim="400000"/>
          </a:ln>
        </p:spPr>
      </p:pic>
      <p:sp>
        <p:nvSpPr>
          <p:cNvPr id="574" name="Bildquelle: xkcd, 435, Erklärung"/>
          <p:cNvSpPr txBox="1"/>
          <p:nvPr/>
        </p:nvSpPr>
        <p:spPr>
          <a:xfrm>
            <a:off x="9191075" y="6933946"/>
            <a:ext cx="2007119" cy="3078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sz="1200"/>
            </a:pPr>
            <a:r>
              <a:t>Bildquelle: xkcd, 435, </a:t>
            </a:r>
            <a:r>
              <a:rPr u="sng">
                <a:solidFill>
                  <a:srgbClr val="0070C0"/>
                </a:solidFill>
                <a:uFill>
                  <a:solidFill>
                    <a:srgbClr val="0070C0"/>
                  </a:solidFill>
                </a:uFill>
                <a:hlinkClick r:id="rId3" invalidUrl="" action="" tgtFrame="" tooltip="" history="1" highlightClick="0" endSnd="0"/>
              </a:rPr>
              <a:t>Erklärung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7" name="Die Ursprünge der Debatte „qualitativ vs. quantitativ“"/>
          <p:cNvSpPr txBox="1"/>
          <p:nvPr>
            <p:ph type="body" idx="21"/>
          </p:nvPr>
        </p:nvSpPr>
        <p:spPr>
          <a:prstGeom prst="rect">
            <a:avLst/>
          </a:prstGeom>
        </p:spPr>
        <p:txBody>
          <a:bodyPr/>
          <a:lstStyle>
            <a:lvl1pPr marL="124460" marR="124460" indent="124460" defTabSz="1274470">
              <a:defRPr sz="6076"/>
            </a:lvl1pPr>
          </a:lstStyle>
          <a:p>
            <a:pPr/>
            <a:r>
              <a:t>Die Ursprünge der Debatte „qualitativ vs. quantitativ“</a:t>
            </a:r>
          </a:p>
        </p:txBody>
      </p:sp>
      <p:sp>
        <p:nvSpPr>
          <p:cNvPr id="578" name="Aristoteles"/>
          <p:cNvSpPr txBox="1"/>
          <p:nvPr/>
        </p:nvSpPr>
        <p:spPr>
          <a:xfrm>
            <a:off x="877345" y="2107404"/>
            <a:ext cx="3386326"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3400"/>
            </a:lvl1pPr>
          </a:lstStyle>
          <a:p>
            <a:pPr/>
            <a:r>
              <a:t>Aristoteles</a:t>
            </a:r>
          </a:p>
        </p:txBody>
      </p:sp>
      <p:sp>
        <p:nvSpPr>
          <p:cNvPr id="579" name="Pythagoras"/>
          <p:cNvSpPr txBox="1"/>
          <p:nvPr/>
        </p:nvSpPr>
        <p:spPr>
          <a:xfrm>
            <a:off x="8493003" y="2107404"/>
            <a:ext cx="3386325"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3400"/>
            </a:lvl1pPr>
          </a:lstStyle>
          <a:p>
            <a:pPr/>
            <a:r>
              <a:t>Pythagoras</a:t>
            </a:r>
          </a:p>
        </p:txBody>
      </p:sp>
      <p:sp>
        <p:nvSpPr>
          <p:cNvPr id="580" name="„Die Zahl ist das Wesen aller Dinge“"/>
          <p:cNvSpPr txBox="1"/>
          <p:nvPr/>
        </p:nvSpPr>
        <p:spPr>
          <a:xfrm>
            <a:off x="8339917" y="7447285"/>
            <a:ext cx="3692498" cy="765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2200"/>
            </a:lvl1pPr>
          </a:lstStyle>
          <a:p>
            <a:pPr/>
            <a:r>
              <a:t>„Die Zahl ist das Wesen aller Dinge“</a:t>
            </a:r>
          </a:p>
        </p:txBody>
      </p:sp>
      <p:sp>
        <p:nvSpPr>
          <p:cNvPr id="581" name="„Die Seele ist nicht vermessbar, aber höchstes Ziel der Wissenschaft“"/>
          <p:cNvSpPr txBox="1"/>
          <p:nvPr/>
        </p:nvSpPr>
        <p:spPr>
          <a:xfrm>
            <a:off x="700524" y="7400918"/>
            <a:ext cx="3692498" cy="10825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2200"/>
            </a:lvl1pPr>
          </a:lstStyle>
          <a:p>
            <a:pPr/>
            <a:r>
              <a:t>„Die Seele ist nicht vermessbar, aber höchstes Ziel der Wissenschaft“</a:t>
            </a:r>
          </a:p>
        </p:txBody>
      </p:sp>
      <p:pic>
        <p:nvPicPr>
          <p:cNvPr id="582" name="Bild" descr="Bild"/>
          <p:cNvPicPr>
            <a:picLocks noChangeAspect="1"/>
          </p:cNvPicPr>
          <p:nvPr/>
        </p:nvPicPr>
        <p:blipFill>
          <a:blip r:embed="rId2">
            <a:extLst/>
          </a:blip>
          <a:stretch>
            <a:fillRect/>
          </a:stretch>
        </p:blipFill>
        <p:spPr>
          <a:xfrm>
            <a:off x="983007" y="2784042"/>
            <a:ext cx="3175001" cy="4249044"/>
          </a:xfrm>
          <a:prstGeom prst="rect">
            <a:avLst/>
          </a:prstGeom>
          <a:ln w="12700">
            <a:miter lim="400000"/>
          </a:ln>
        </p:spPr>
      </p:pic>
      <p:sp>
        <p:nvSpPr>
          <p:cNvPr id="583" name="Bildquelle, PD"/>
          <p:cNvSpPr txBox="1"/>
          <p:nvPr/>
        </p:nvSpPr>
        <p:spPr>
          <a:xfrm>
            <a:off x="2683030" y="6999986"/>
            <a:ext cx="1474098" cy="2443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sz="800"/>
            </a:pPr>
            <a:r>
              <a:rPr u="sng">
                <a:solidFill>
                  <a:srgbClr val="0070C0"/>
                </a:solidFill>
                <a:uFill>
                  <a:solidFill>
                    <a:srgbClr val="0070C0"/>
                  </a:solidFill>
                </a:uFill>
                <a:hlinkClick r:id="rId3" invalidUrl="" action="" tgtFrame="" tooltip="" history="1" highlightClick="0" endSnd="0"/>
              </a:rPr>
              <a:t>Bildquelle</a:t>
            </a:r>
            <a:r>
              <a:t>, PD</a:t>
            </a:r>
          </a:p>
        </p:txBody>
      </p:sp>
      <p:pic>
        <p:nvPicPr>
          <p:cNvPr id="584" name="Bild" descr="Bild"/>
          <p:cNvPicPr>
            <a:picLocks noChangeAspect="1"/>
          </p:cNvPicPr>
          <p:nvPr/>
        </p:nvPicPr>
        <p:blipFill>
          <a:blip r:embed="rId4">
            <a:extLst/>
          </a:blip>
          <a:stretch>
            <a:fillRect/>
          </a:stretch>
        </p:blipFill>
        <p:spPr>
          <a:xfrm>
            <a:off x="8598665" y="2758954"/>
            <a:ext cx="3175001" cy="4235692"/>
          </a:xfrm>
          <a:prstGeom prst="rect">
            <a:avLst/>
          </a:prstGeom>
          <a:ln w="12700">
            <a:miter lim="400000"/>
          </a:ln>
        </p:spPr>
      </p:pic>
      <p:sp>
        <p:nvSpPr>
          <p:cNvPr id="585" name="Bildquelle, PD"/>
          <p:cNvSpPr txBox="1"/>
          <p:nvPr/>
        </p:nvSpPr>
        <p:spPr>
          <a:xfrm>
            <a:off x="10420176" y="6999986"/>
            <a:ext cx="1346792" cy="244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sz="800"/>
            </a:pPr>
            <a:r>
              <a:rPr u="sng">
                <a:solidFill>
                  <a:srgbClr val="0070C0"/>
                </a:solidFill>
                <a:uFill>
                  <a:solidFill>
                    <a:srgbClr val="0070C0"/>
                  </a:solidFill>
                </a:uFill>
                <a:hlinkClick r:id="rId5" invalidUrl="" action="" tgtFrame="" tooltip="" history="1" highlightClick="0" endSnd="0"/>
              </a:rPr>
              <a:t>Bildquelle</a:t>
            </a:r>
            <a:r>
              <a:t>, PD</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Foliennummernplatzhalter 3"/>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8" name="Quantitative vs. Qualitative Forschung"/>
          <p:cNvSpPr txBox="1"/>
          <p:nvPr>
            <p:ph type="body" idx="21"/>
          </p:nvPr>
        </p:nvSpPr>
        <p:spPr>
          <a:prstGeom prst="rect">
            <a:avLst/>
          </a:prstGeom>
        </p:spPr>
        <p:txBody>
          <a:bodyPr/>
          <a:lstStyle/>
          <a:p>
            <a:pPr/>
            <a:r>
              <a:t>Quantitative vs. Qualitative Forschung</a:t>
            </a:r>
          </a:p>
        </p:txBody>
      </p:sp>
      <p:sp>
        <p:nvSpPr>
          <p:cNvPr id="589" name="Quantitativ, besser: Forschung mit standardisierten Verfahren: Vorgehen von Anfang an geplant, Erhebungsinstrumente einschließlich Antwortvorgaben genau festgelegt. Bereitschaft, unvoreingenommen verstehen zu wollen und eigene Vorstellungen auszublenden…"/>
          <p:cNvSpPr txBox="1"/>
          <p:nvPr>
            <p:ph type="body" idx="22"/>
          </p:nvPr>
        </p:nvSpPr>
        <p:spPr>
          <a:prstGeom prst="rect">
            <a:avLst/>
          </a:prstGeom>
        </p:spPr>
        <p:txBody>
          <a:bodyPr/>
          <a:lstStyle/>
          <a:p>
            <a:pPr/>
            <a:r>
              <a:rPr>
                <a:latin typeface="Roboto Condensed Bold"/>
                <a:ea typeface="Roboto Condensed Bold"/>
                <a:cs typeface="Roboto Condensed Bold"/>
                <a:sym typeface="Roboto Condensed Bold"/>
              </a:rPr>
              <a:t>Quantitativ</a:t>
            </a:r>
            <a:r>
              <a:t>, besser: Forschung mit standardisierten Verfahren: Vorgehen von Anfang an geplant, Erhebungsinstrumente einschließlich Antwortvorgaben genau festgelegt. Bereitschaft, unvoreingenommen verstehen zu wollen und eigene Vorstellungen auszublenden</a:t>
            </a:r>
          </a:p>
          <a:p>
            <a:pPr/>
          </a:p>
          <a:p>
            <a:pPr/>
            <a:r>
              <a:t> </a:t>
            </a:r>
            <a:r>
              <a:rPr>
                <a:latin typeface="Roboto Condensed Bold"/>
                <a:ea typeface="Roboto Condensed Bold"/>
                <a:cs typeface="Roboto Condensed Bold"/>
                <a:sym typeface="Roboto Condensed Bold"/>
              </a:rPr>
              <a:t>Qualitativ</a:t>
            </a:r>
            <a:r>
              <a:t>, besser: Interpretativ-rekonstruktive, explorative, wenig standardisierte Forschung: Vorgehen im Forschungsprozess ﬂexibel; vor allem: Datenerhebung entweder mit oﬀenen Frage- und Antwortformaten oder in Form (so weit wie möglich) direkter Protokolle der Praxis, Erforschung subjektiver Strukturen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1" name="Bild" descr="Bild"/>
          <p:cNvPicPr>
            <a:picLocks noChangeAspect="1"/>
          </p:cNvPicPr>
          <p:nvPr/>
        </p:nvPicPr>
        <p:blipFill>
          <a:blip r:embed="rId2">
            <a:extLst/>
          </a:blip>
          <a:srcRect l="26680" t="16134" r="28881" b="16134"/>
          <a:stretch>
            <a:fillRect/>
          </a:stretch>
        </p:blipFill>
        <p:spPr>
          <a:xfrm>
            <a:off x="6545764" y="3489637"/>
            <a:ext cx="5779178" cy="5436392"/>
          </a:xfrm>
          <a:prstGeom prst="rect">
            <a:avLst/>
          </a:prstGeom>
          <a:ln w="12700">
            <a:miter lim="400000"/>
          </a:ln>
        </p:spPr>
      </p:pic>
      <p:sp>
        <p:nvSpPr>
          <p:cNvPr id="59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3" name="Vermessen vs. verstehen"/>
          <p:cNvSpPr txBox="1"/>
          <p:nvPr>
            <p:ph type="body" idx="21"/>
          </p:nvPr>
        </p:nvSpPr>
        <p:spPr>
          <a:prstGeom prst="rect">
            <a:avLst/>
          </a:prstGeom>
        </p:spPr>
        <p:txBody>
          <a:bodyPr/>
          <a:lstStyle/>
          <a:p>
            <a:pPr/>
            <a:r>
              <a:t>Vermessen vs. verstehen</a:t>
            </a:r>
          </a:p>
        </p:txBody>
      </p:sp>
      <p:sp>
        <p:nvSpPr>
          <p:cNvPr id="594" name="Quantitative Forschung will Phänomene vermessen (Antworten zur Frage &quot;wie viel, wie sehr…?&quot; geben) und verallgemeinern (&quot;der&quot; typische Mann, &quot;die&quot; Frau)."/>
          <p:cNvSpPr txBox="1"/>
          <p:nvPr/>
        </p:nvSpPr>
        <p:spPr>
          <a:xfrm>
            <a:off x="111575" y="2265783"/>
            <a:ext cx="6773166" cy="1196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sz="2400"/>
            </a:pPr>
            <a:r>
              <a:rPr>
                <a:latin typeface="Roboto Condensed Bold"/>
                <a:ea typeface="Roboto Condensed Bold"/>
                <a:cs typeface="Roboto Condensed Bold"/>
                <a:sym typeface="Roboto Condensed Bold"/>
              </a:rPr>
              <a:t>Quantitative</a:t>
            </a:r>
            <a:r>
              <a:t> Forschung will Phänomene </a:t>
            </a:r>
            <a:r>
              <a:rPr i="1"/>
              <a:t>vermessen</a:t>
            </a:r>
            <a:r>
              <a:t> (Antworten zur Frage "wie viel, wie sehr…?" geben) und </a:t>
            </a:r>
            <a:r>
              <a:rPr i="1"/>
              <a:t>verallgemeinern</a:t>
            </a:r>
            <a:r>
              <a:t> ("der" typische Mann, "die" Frau). </a:t>
            </a:r>
          </a:p>
        </p:txBody>
      </p:sp>
      <p:pic>
        <p:nvPicPr>
          <p:cNvPr id="595" name="Rplot14.pdf" descr="Rplot14.pdf"/>
          <p:cNvPicPr>
            <a:picLocks noChangeAspect="1"/>
          </p:cNvPicPr>
          <p:nvPr/>
        </p:nvPicPr>
        <p:blipFill>
          <a:blip r:embed="rId3">
            <a:extLst/>
          </a:blip>
          <a:stretch>
            <a:fillRect/>
          </a:stretch>
        </p:blipFill>
        <p:spPr>
          <a:xfrm>
            <a:off x="380407" y="4517335"/>
            <a:ext cx="5836872" cy="3891248"/>
          </a:xfrm>
          <a:prstGeom prst="rect">
            <a:avLst/>
          </a:prstGeom>
          <a:ln w="12700">
            <a:miter lim="400000"/>
          </a:ln>
        </p:spPr>
      </p:pic>
      <p:sp>
        <p:nvSpPr>
          <p:cNvPr id="596" name="Qualitative Forschung will Phänomene entdecken (&quot;was beschäftigt die AfD?&quot;) und subjektive Theorien verstehen"/>
          <p:cNvSpPr txBox="1"/>
          <p:nvPr/>
        </p:nvSpPr>
        <p:spPr>
          <a:xfrm>
            <a:off x="6982877" y="2265783"/>
            <a:ext cx="5836873" cy="1196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sz="2400"/>
            </a:pPr>
            <a:r>
              <a:rPr>
                <a:latin typeface="Roboto Condensed Bold"/>
                <a:ea typeface="Roboto Condensed Bold"/>
                <a:cs typeface="Roboto Condensed Bold"/>
                <a:sym typeface="Roboto Condensed Bold"/>
              </a:rPr>
              <a:t>Qualitative</a:t>
            </a:r>
            <a:r>
              <a:t> Forschung will Phänomene </a:t>
            </a:r>
            <a:r>
              <a:rPr i="1"/>
              <a:t>entdecken</a:t>
            </a:r>
            <a:r>
              <a:t> ("was beschäftigt die AfD?") und subjektive Theorien </a:t>
            </a:r>
            <a:r>
              <a:rPr i="1"/>
              <a:t>verstehen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Forschung, wer bist du und wenn ja, wie viele?"/>
          <p:cNvSpPr txBox="1"/>
          <p:nvPr>
            <p:ph type="body" idx="21"/>
          </p:nvPr>
        </p:nvSpPr>
        <p:spPr>
          <a:prstGeom prst="rect">
            <a:avLst/>
          </a:prstGeom>
        </p:spPr>
        <p:txBody>
          <a:bodyPr/>
          <a:lstStyle/>
          <a:p>
            <a:pPr/>
            <a:r>
              <a:t>Forschung, wer bist du und wenn ja, wie viele?</a:t>
            </a:r>
          </a:p>
        </p:txBody>
      </p:sp>
      <p:pic>
        <p:nvPicPr>
          <p:cNvPr id="146" name="15ZH9SynnoEkdNyQSfw8_ZoqNn9YDbxgjw3aL-xBRlIMNOKwyp1sy5KNcgtSb0iZnYBDV3-PlSIkNEA8Nq-7jyr4biu46yL3FPfYkuO5eIMJfsw-vGaGDxoZ2PG43if6xQ0J3c3iue0e.png" descr="15ZH9SynnoEkdNyQSfw8_ZoqNn9YDbxgjw3aL-xBRlIMNOKwyp1sy5KNcgtSb0iZnYBDV3-PlSIkNEA8Nq-7jyr4biu46yL3FPfYkuO5eIMJfsw-vGaGDxoZ2PG43if6xQ0J3c3iue0e.png"/>
          <p:cNvPicPr>
            <a:picLocks noChangeAspect="1"/>
          </p:cNvPicPr>
          <p:nvPr/>
        </p:nvPicPr>
        <p:blipFill>
          <a:blip r:embed="rId2">
            <a:extLst/>
          </a:blip>
          <a:stretch>
            <a:fillRect/>
          </a:stretch>
        </p:blipFill>
        <p:spPr>
          <a:xfrm>
            <a:off x="10159" y="1864360"/>
            <a:ext cx="13012975" cy="7807784"/>
          </a:xfrm>
          <a:prstGeom prst="rect">
            <a:avLst/>
          </a:prstGeom>
          <a:ln w="12700">
            <a:miter lim="400000"/>
          </a:ln>
        </p:spPr>
      </p:pic>
      <p:sp>
        <p:nvSpPr>
          <p:cNvPr id="147" name="Bildquelle, CC-BY"/>
          <p:cNvSpPr txBox="1"/>
          <p:nvPr/>
        </p:nvSpPr>
        <p:spPr>
          <a:xfrm>
            <a:off x="113696" y="9082577"/>
            <a:ext cx="1091421" cy="447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457200">
              <a:defRPr sz="933" u="sng">
                <a:ln w="0" cap="flat">
                  <a:solidFill>
                    <a:srgbClr val="000000"/>
                  </a:solidFill>
                  <a:prstDash val="solid"/>
                  <a:miter lim="400000"/>
                </a:ln>
                <a:solidFill>
                  <a:srgbClr val="FFFFFF"/>
                </a:solidFill>
                <a:latin typeface="Helvetica"/>
                <a:ea typeface="Helvetica"/>
                <a:cs typeface="Helvetica"/>
                <a:sym typeface="Helvetica"/>
              </a:defRPr>
            </a:pPr>
            <a:r>
              <a:rPr>
                <a:solidFill>
                  <a:srgbClr val="0070C0"/>
                </a:solidFill>
                <a:uFill>
                  <a:solidFill>
                    <a:srgbClr val="0070C0"/>
                  </a:solidFill>
                </a:uFill>
                <a:hlinkClick r:id="rId3" invalidUrl="" action="" tgtFrame="" tooltip="" history="1" highlightClick="0" endSnd="0"/>
              </a:rPr>
              <a:t>Bildquelle</a:t>
            </a:r>
            <a:r>
              <a:rPr u="none"/>
              <a:t>, CC-BY</a:t>
            </a:r>
            <a:endParaRPr sz="1200" u="none">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9" name="Gegenüberstellung: Qualitative Forschung vs. Quantitative Forschung"/>
          <p:cNvSpPr txBox="1"/>
          <p:nvPr>
            <p:ph type="body" idx="21"/>
          </p:nvPr>
        </p:nvSpPr>
        <p:spPr>
          <a:prstGeom prst="rect">
            <a:avLst/>
          </a:prstGeom>
        </p:spPr>
        <p:txBody>
          <a:bodyPr/>
          <a:lstStyle>
            <a:lvl1pPr marL="96519" marR="96519" indent="96519" defTabSz="988364">
              <a:defRPr sz="4712"/>
            </a:lvl1pPr>
          </a:lstStyle>
          <a:p>
            <a:pPr/>
            <a:r>
              <a:t>Gegenüberstellung: Qualitative Forschung vs. Quantitative Forschung</a:t>
            </a:r>
          </a:p>
        </p:txBody>
      </p:sp>
      <p:graphicFrame>
        <p:nvGraphicFramePr>
          <p:cNvPr id="600" name="Tabelle"/>
          <p:cNvGraphicFramePr/>
          <p:nvPr/>
        </p:nvGraphicFramePr>
        <p:xfrm>
          <a:off x="339211" y="1928776"/>
          <a:ext cx="12339078" cy="6329004"/>
        </p:xfrm>
        <a:graphic xmlns:a="http://schemas.openxmlformats.org/drawingml/2006/main">
          <a:graphicData uri="http://schemas.openxmlformats.org/drawingml/2006/table">
            <a:tbl>
              <a:tblPr firstCol="0" firstRow="1" lastCol="0" lastRow="0" bandCol="0" bandRow="1" rtl="0">
                <a:tableStyleId>{D51ADE6A-740E-44AE-83CC-AE7238B6C88D}</a:tableStyleId>
              </a:tblPr>
              <a:tblGrid>
                <a:gridCol w="5360707"/>
                <a:gridCol w="6965670"/>
              </a:tblGrid>
              <a:tr h="526358">
                <a:tc>
                  <a:txBody>
                    <a:bodyPr/>
                    <a:lstStyle/>
                    <a:p>
                      <a:pPr algn="l">
                        <a:defRPr b="0" i="0" sz="1800">
                          <a:solidFill>
                            <a:srgbClr val="000000"/>
                          </a:solidFill>
                        </a:defRPr>
                      </a:pPr>
                      <a:r>
                        <a:rPr i="1" sz="2400">
                          <a:solidFill>
                            <a:srgbClr val="FFFFFF"/>
                          </a:solidFill>
                          <a:latin typeface="Roboto Condensed Bold"/>
                          <a:ea typeface="Roboto Condensed Bold"/>
                          <a:cs typeface="Roboto Condensed Bold"/>
                          <a:sym typeface="Roboto Condensed Bold"/>
                        </a:rPr>
                        <a:t>Qualitative Forschung</a:t>
                      </a:r>
                    </a:p>
                  </a:txBody>
                  <a:tcPr marL="45720" marR="45720" marT="45720" marB="45720" anchor="t" anchorCtr="0" horzOverflow="overflow">
                    <a:lnL w="12700">
                      <a:miter lim="400000"/>
                    </a:lnL>
                  </a:tcPr>
                </a:tc>
                <a:tc>
                  <a:txBody>
                    <a:bodyPr/>
                    <a:lstStyle/>
                    <a:p>
                      <a:pPr algn="l">
                        <a:defRPr b="0" i="0" sz="1800">
                          <a:solidFill>
                            <a:srgbClr val="000000"/>
                          </a:solidFill>
                        </a:defRPr>
                      </a:pPr>
                      <a:r>
                        <a:rPr i="1" sz="2400">
                          <a:solidFill>
                            <a:srgbClr val="FFFFFF"/>
                          </a:solidFill>
                          <a:latin typeface="Roboto Condensed Bold"/>
                          <a:ea typeface="Roboto Condensed Bold"/>
                          <a:cs typeface="Roboto Condensed Bold"/>
                          <a:sym typeface="Roboto Condensed Bold"/>
                        </a:rPr>
                        <a:t>Quantitative Forschung</a:t>
                      </a:r>
                    </a:p>
                  </a:txBody>
                  <a:tcPr marL="45720" marR="45720" marT="45720" marB="45720" anchor="t" anchorCtr="0" horzOverflow="overflow">
                    <a:lnR w="12700">
                      <a:miter lim="400000"/>
                    </a:lnR>
                  </a:tcPr>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Naturalistisches Vorgehen</a:t>
                      </a:r>
                    </a:p>
                  </a:txBody>
                  <a:tcPr marL="45720" marR="45720" marT="45720" marB="45720" anchor="t" anchorCtr="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Aktive Manipulation</a:t>
                      </a:r>
                    </a:p>
                  </a:txBody>
                  <a:tcPr marL="45720" marR="45720" marT="45720" marB="45720" anchor="t" anchorCtr="0" horzOverflow="overflow"/>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Offene Verfahren</a:t>
                      </a:r>
                    </a:p>
                  </a:txBody>
                  <a:tcPr marL="45720" marR="45720" marT="45720" marB="45720" anchor="t" anchorCtr="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Vorgegebene Kategorien</a:t>
                      </a:r>
                    </a:p>
                  </a:txBody>
                  <a:tcPr marL="45720" marR="45720" marT="45720" marB="45720" anchor="t" anchorCtr="0" horzOverflow="overflow">
                    <a:noFill/>
                  </a:tcPr>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Fallorientierung</a:t>
                      </a:r>
                    </a:p>
                  </a:txBody>
                  <a:tcPr marL="45720" marR="45720" marT="45720" marB="45720" anchor="t" anchorCtr="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Variablenorientierung</a:t>
                      </a:r>
                    </a:p>
                  </a:txBody>
                  <a:tcPr marL="45720" marR="45720" marT="45720" marB="45720" anchor="t" anchorCtr="0" horzOverflow="overflow"/>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Holistisch</a:t>
                      </a:r>
                    </a:p>
                  </a:txBody>
                  <a:tcPr marL="45720" marR="45720" marT="45720" marB="45720" anchor="t" anchorCtr="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Elementaristisch</a:t>
                      </a:r>
                    </a:p>
                  </a:txBody>
                  <a:tcPr marL="45720" marR="45720" marT="45720" marB="45720" anchor="t" anchorCtr="0" horzOverflow="overflow">
                    <a:noFill/>
                  </a:tcPr>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Induktives Vorgehen</a:t>
                      </a:r>
                    </a:p>
                  </a:txBody>
                  <a:tcPr marL="45720" marR="45720" marT="45720" marB="45720" anchor="t" anchorCtr="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Deduktives Vorgehen</a:t>
                      </a:r>
                    </a:p>
                  </a:txBody>
                  <a:tcPr marL="45720" marR="45720" marT="45720" marB="45720" anchor="t" anchorCtr="0" horzOverflow="overflow"/>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Emergente Flexibilität des Designs</a:t>
                      </a:r>
                    </a:p>
                  </a:txBody>
                  <a:tcPr marL="45720" marR="45720" marT="45720" marB="45720" anchor="t" anchorCtr="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Festlegung der Vorgehensweise vor Beginn</a:t>
                      </a:r>
                    </a:p>
                  </a:txBody>
                  <a:tcPr marL="45720" marR="45720" marT="45720" marB="45720" anchor="t" anchorCtr="0" horzOverflow="overflow">
                    <a:noFill/>
                  </a:tcPr>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Ziel: Verstehen ("wozu?")</a:t>
                      </a:r>
                    </a:p>
                  </a:txBody>
                  <a:tcPr marL="45720" marR="45720" marT="45720" marB="45720" anchor="t" anchorCtr="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Ziel: Determinieren ("wie/warum?")</a:t>
                      </a:r>
                    </a:p>
                  </a:txBody>
                  <a:tcPr marL="45720" marR="45720" marT="45720" marB="45720" anchor="t" anchorCtr="0" horzOverflow="overflow"/>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Interpretationsbedürftige Daten</a:t>
                      </a:r>
                    </a:p>
                  </a:txBody>
                  <a:tcPr marL="45720" marR="45720" marT="45720" marB="45720" anchor="t" anchorCtr="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Numerische Daten</a:t>
                      </a:r>
                    </a:p>
                  </a:txBody>
                  <a:tcPr marL="45720" marR="45720" marT="45720" marB="45720" anchor="t" anchorCtr="0" horzOverflow="overflow">
                    <a:noFill/>
                  </a:tcPr>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Forschende als „Messinstrumente“</a:t>
                      </a:r>
                    </a:p>
                  </a:txBody>
                  <a:tcPr marL="45720" marR="45720" marT="45720" marB="45720" anchor="t" anchorCtr="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Standardisierte, objektive Messinstrumente</a:t>
                      </a:r>
                    </a:p>
                  </a:txBody>
                  <a:tcPr marL="45720" marR="45720" marT="45720" marB="45720" anchor="t" anchorCtr="0" horzOverflow="overflow"/>
                </a:tc>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Theoretische Verallgemeinerung</a:t>
                      </a:r>
                    </a:p>
                  </a:txBody>
                  <a:tcPr marL="45720" marR="45720" marT="45720" marB="45720" anchor="t" anchorCtr="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Statistische Verallgemeinerung</a:t>
                      </a:r>
                    </a:p>
                  </a:txBody>
                  <a:tcPr marL="45720" marR="45720" marT="45720" marB="45720" anchor="t" anchorCtr="0" horzOverflow="overflow">
                    <a:noFill/>
                  </a:tcPr>
                </a:tc>
              </a:tr>
              <a:tr h="942339">
                <a:tc>
                  <a:txBody>
                    <a:bodyPr/>
                    <a:lstStyle/>
                    <a:p>
                      <a:pPr algn="l">
                        <a:defRPr sz="1800">
                          <a:solidFill>
                            <a:srgbClr val="000000"/>
                          </a:solidFill>
                        </a:defRPr>
                      </a:pPr>
                      <a:r>
                        <a:rPr sz="2400">
                          <a:solidFill>
                            <a:srgbClr val="262626"/>
                          </a:solidFill>
                          <a:latin typeface="+mj-lt"/>
                          <a:ea typeface="+mj-ea"/>
                          <a:cs typeface="+mj-cs"/>
                          <a:sym typeface="Roboto Condensed Regular"/>
                        </a:rPr>
                        <a:t>Gütekriterium der Validität</a:t>
                      </a:r>
                    </a:p>
                  </a:txBody>
                  <a:tcPr marL="45720" marR="45720" marT="45720" marB="45720" anchor="t" anchorCtr="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Gütekriterien der Objektivität, Reliabilität und Validität</a:t>
                      </a:r>
                    </a:p>
                  </a:txBody>
                  <a:tcPr marL="45720" marR="45720" marT="45720" marB="45720" anchor="t" anchorCtr="0" horzOverflow="overflow"/>
                </a:tc>
              </a:tr>
            </a:tbl>
          </a:graphicData>
        </a:graphic>
      </p:graphicFrame>
      <p:sp>
        <p:nvSpPr>
          <p:cNvPr id="601" name="Quelle: Hussy, Schreier, Echterhoff, 2013, S. 19ß"/>
          <p:cNvSpPr txBox="1"/>
          <p:nvPr/>
        </p:nvSpPr>
        <p:spPr>
          <a:xfrm>
            <a:off x="-1019645" y="9218835"/>
            <a:ext cx="2769150" cy="295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1100"/>
            </a:lvl1pPr>
          </a:lstStyle>
          <a:p>
            <a:pPr/>
            <a:r>
              <a:t>Quelle: Hussy, Schreier, Echterhoff, 2013, S. 19ß</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4" name="Kritik am quantitativen Mainstream-Paradigma"/>
          <p:cNvSpPr txBox="1"/>
          <p:nvPr>
            <p:ph type="body" idx="21"/>
          </p:nvPr>
        </p:nvSpPr>
        <p:spPr>
          <a:prstGeom prst="rect">
            <a:avLst/>
          </a:prstGeom>
        </p:spPr>
        <p:txBody>
          <a:bodyPr/>
          <a:lstStyle/>
          <a:p>
            <a:pPr/>
            <a:r>
              <a:t>Kritik am quantitativen Mainstream-Paradigma</a:t>
            </a:r>
          </a:p>
        </p:txBody>
      </p:sp>
      <p:sp>
        <p:nvSpPr>
          <p:cNvPr id="605" name="Der Geist ist nicht vermessbar!…"/>
          <p:cNvSpPr txBox="1"/>
          <p:nvPr>
            <p:ph type="body" idx="22"/>
          </p:nvPr>
        </p:nvSpPr>
        <p:spPr>
          <a:prstGeom prst="rect">
            <a:avLst/>
          </a:prstGeom>
        </p:spPr>
        <p:txBody>
          <a:bodyPr/>
          <a:lstStyle/>
          <a:p>
            <a:pPr marL="473363" indent="-346363">
              <a:buClr>
                <a:schemeClr val="accent5">
                  <a:hueOff val="-326855"/>
                  <a:satOff val="32847"/>
                  <a:lumOff val="-6386"/>
                </a:schemeClr>
              </a:buClr>
              <a:buSzPct val="100000"/>
              <a:buFontTx/>
              <a:buAutoNum type="arabicPeriod" startAt="1"/>
            </a:pPr>
            <a:r>
              <a:t>Der Geist ist </a:t>
            </a:r>
            <a:r>
              <a:rPr>
                <a:latin typeface="Roboto Condensed Bold"/>
                <a:ea typeface="Roboto Condensed Bold"/>
                <a:cs typeface="Roboto Condensed Bold"/>
                <a:sym typeface="Roboto Condensed Bold"/>
              </a:rPr>
              <a:t>nicht vermessbar</a:t>
            </a:r>
            <a:r>
              <a:t>!</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startAt="1"/>
            </a:pPr>
            <a:r>
              <a:t>Die strenge Kontrolle des quantitativen Paradigmas führt zu </a:t>
            </a:r>
            <a:r>
              <a:rPr>
                <a:latin typeface="Roboto Condensed Bold"/>
                <a:ea typeface="Roboto Condensed Bold"/>
                <a:cs typeface="Roboto Condensed Bold"/>
                <a:sym typeface="Roboto Condensed Bold"/>
              </a:rPr>
              <a:t>banalen Erkenntnissen</a:t>
            </a:r>
            <a:r>
              <a:t>!</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startAt="1"/>
            </a:pPr>
            <a:r>
              <a:t>Deduktion ist Wunschdenken; Induktion (und Abduktion) ist die Praxis!</a:t>
            </a:r>
            <a:endParaRPr sz="2800"/>
          </a:p>
          <a:p>
            <a:pPr marL="473363" indent="-346363">
              <a:buClr>
                <a:schemeClr val="accent5">
                  <a:hueOff val="-326855"/>
                  <a:satOff val="32847"/>
                  <a:lumOff val="-6386"/>
                </a:schemeClr>
              </a:buClr>
              <a:buSzPct val="100000"/>
              <a:buFontTx/>
              <a:buAutoNum type="arabicPeriod" startAt="1"/>
            </a:pPr>
            <a:r>
              <a:t>Beobachtung menschlichen Verhaltens von außen reicht nicht! Die Intention zählt!</a:t>
            </a:r>
            <a:endParaRPr sz="2800"/>
          </a:p>
          <a:p>
            <a:pPr marL="473363" indent="-346363">
              <a:buClr>
                <a:schemeClr val="accent5">
                  <a:hueOff val="-326855"/>
                  <a:satOff val="32847"/>
                  <a:lumOff val="-6386"/>
                </a:schemeClr>
              </a:buClr>
              <a:buSzPct val="100000"/>
              <a:buFontTx/>
              <a:buAutoNum type="arabicPeriod" startAt="1"/>
            </a:pPr>
            <a:r>
              <a:t>Das </a:t>
            </a:r>
            <a:r>
              <a:rPr>
                <a:latin typeface="Roboto Condensed Bold"/>
                <a:ea typeface="Roboto Condensed Bold"/>
                <a:cs typeface="Roboto Condensed Bold"/>
                <a:sym typeface="Roboto Condensed Bold"/>
              </a:rPr>
              <a:t>quantitative Diktum </a:t>
            </a:r>
            <a:r>
              <a:t>findet nur die </a:t>
            </a:r>
            <a:r>
              <a:rPr>
                <a:latin typeface="Roboto Condensed Bold"/>
                <a:ea typeface="Roboto Condensed Bold"/>
                <a:cs typeface="Roboto Condensed Bold"/>
                <a:sym typeface="Roboto Condensed Bold"/>
              </a:rPr>
              <a:t>Ostereier</a:t>
            </a:r>
            <a:r>
              <a:t>, die es </a:t>
            </a:r>
            <a:r>
              <a:rPr>
                <a:latin typeface="Roboto Condensed Bold"/>
                <a:ea typeface="Roboto Condensed Bold"/>
                <a:cs typeface="Roboto Condensed Bold"/>
                <a:sym typeface="Roboto Condensed Bold"/>
              </a:rPr>
              <a:t>selber versteckt</a:t>
            </a:r>
            <a:r>
              <a:t>! Nicht kreativ!</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startAt="1"/>
            </a:pPr>
            <a:r>
              <a:t>Wertfreiheit des nomothetischen Diktums ist eine Illusion!</a:t>
            </a:r>
            <a:endParaRPr sz="2800"/>
          </a:p>
          <a:p>
            <a:pPr marL="473363" indent="-346363">
              <a:buClr>
                <a:schemeClr val="accent5">
                  <a:hueOff val="-326855"/>
                  <a:satOff val="32847"/>
                  <a:lumOff val="-6386"/>
                </a:schemeClr>
              </a:buClr>
              <a:buSzPct val="100000"/>
              <a:buFontTx/>
              <a:buAutoNum type="arabicPeriod" startAt="1"/>
            </a:pPr>
            <a:r>
              <a:t>Die </a:t>
            </a:r>
            <a:r>
              <a:rPr>
                <a:latin typeface="Roboto Condensed Bold"/>
                <a:ea typeface="Roboto Condensed Bold"/>
                <a:cs typeface="Roboto Condensed Bold"/>
                <a:sym typeface="Roboto Condensed Bold"/>
              </a:rPr>
              <a:t>Laborsituation</a:t>
            </a:r>
            <a:r>
              <a:t> ist </a:t>
            </a:r>
            <a:r>
              <a:rPr>
                <a:latin typeface="Roboto Condensed Bold"/>
                <a:ea typeface="Roboto Condensed Bold"/>
                <a:cs typeface="Roboto Condensed Bold"/>
                <a:sym typeface="Roboto Condensed Bold"/>
              </a:rPr>
              <a:t>nicht</a:t>
            </a:r>
            <a:r>
              <a:t> auf die </a:t>
            </a:r>
            <a:r>
              <a:rPr>
                <a:latin typeface="Roboto Condensed Bold"/>
                <a:ea typeface="Roboto Condensed Bold"/>
                <a:cs typeface="Roboto Condensed Bold"/>
                <a:sym typeface="Roboto Condensed Bold"/>
              </a:rPr>
              <a:t>Praxis</a:t>
            </a:r>
            <a:r>
              <a:t> </a:t>
            </a:r>
            <a:r>
              <a:rPr>
                <a:latin typeface="Roboto Condensed Bold"/>
                <a:ea typeface="Roboto Condensed Bold"/>
                <a:cs typeface="Roboto Condensed Bold"/>
                <a:sym typeface="Roboto Condensed Bold"/>
              </a:rPr>
              <a:t>übertragbar</a:t>
            </a:r>
            <a:r>
              <a:t>!</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startAt="1"/>
            </a:pPr>
            <a:r>
              <a:t>Komplizierte </a:t>
            </a:r>
            <a:r>
              <a:rPr>
                <a:latin typeface="Roboto Condensed Bold"/>
                <a:ea typeface="Roboto Condensed Bold"/>
                <a:cs typeface="Roboto Condensed Bold"/>
                <a:sym typeface="Roboto Condensed Bold"/>
              </a:rPr>
              <a:t>mathematische Formeln vernebeln</a:t>
            </a:r>
            <a:r>
              <a:t> den Blick auf das </a:t>
            </a:r>
            <a:r>
              <a:rPr>
                <a:latin typeface="Roboto Condensed Bold"/>
                <a:ea typeface="Roboto Condensed Bold"/>
                <a:cs typeface="Roboto Condensed Bold"/>
                <a:sym typeface="Roboto Condensed Bold"/>
              </a:rPr>
              <a:t>Wesentliche</a:t>
            </a:r>
            <a:r>
              <a:t>!</a:t>
            </a:r>
          </a:p>
          <a:p>
            <a:pPr marL="473363" indent="-346363">
              <a:buClr>
                <a:schemeClr val="accent5">
                  <a:hueOff val="-326855"/>
                  <a:satOff val="32847"/>
                  <a:lumOff val="-6386"/>
                </a:schemeClr>
              </a:buClr>
              <a:buSzPct val="100000"/>
              <a:buFontTx/>
              <a:buAutoNum type="arabicPeriod" startAt="1"/>
            </a:pPr>
            <a:r>
              <a:rPr>
                <a:latin typeface="Roboto Condensed Bold"/>
                <a:ea typeface="Roboto Condensed Bold"/>
                <a:cs typeface="Roboto Condensed Bold"/>
                <a:sym typeface="Roboto Condensed Bold"/>
              </a:rPr>
              <a:t>Verstehen</a:t>
            </a:r>
            <a:r>
              <a:t> ist wichtiger als Korrelation und Häufigkeit!</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startAt="1"/>
            </a:pPr>
            <a:r>
              <a:t>Und </a:t>
            </a:r>
            <a:r>
              <a:rPr>
                <a:latin typeface="Roboto Condensed Bold"/>
                <a:ea typeface="Roboto Condensed Bold"/>
                <a:cs typeface="Roboto Condensed Bold"/>
                <a:sym typeface="Roboto Condensed Bold"/>
              </a:rPr>
              <a:t>überhaupt</a:t>
            </a:r>
            <a:r>
              <a:t>!</a:t>
            </a:r>
          </a:p>
        </p:txBody>
      </p:sp>
      <p:sp>
        <p:nvSpPr>
          <p:cNvPr id="606" name="Erarbeiten Sie ein Argument für eine dieser Thesen!"/>
          <p:cNvSpPr txBox="1"/>
          <p:nvPr/>
        </p:nvSpPr>
        <p:spPr>
          <a:xfrm>
            <a:off x="290689" y="8113093"/>
            <a:ext cx="11659166" cy="638049"/>
          </a:xfrm>
          <a:prstGeom prst="rect">
            <a:avLst/>
          </a:prstGeom>
          <a:gradFill>
            <a:gsLst>
              <a:gs pos="0">
                <a:srgbClr val="515C66"/>
              </a:gs>
              <a:gs pos="80000">
                <a:srgbClr val="6A7986"/>
              </a:gs>
              <a:gs pos="100000">
                <a:srgbClr val="6A7A87"/>
              </a:gs>
            </a:gsLst>
            <a:lin ang="16200000"/>
          </a:gra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spAutoFit/>
          </a:bodyPr>
          <a:lstStyle>
            <a:lvl1pPr algn="ctr">
              <a:defRPr sz="3400">
                <a:solidFill>
                  <a:srgbClr val="FFFFFF"/>
                </a:solidFill>
              </a:defRPr>
            </a:lvl1pPr>
          </a:lstStyle>
          <a:p>
            <a:pPr/>
            <a:r>
              <a:t>Erarbeiten Sie ein Argument für eine dieser Thesen!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Foliennummer"/>
          <p:cNvSpPr txBox="1"/>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val="1"/>
            </a:ext>
          </a:extLst>
        </p:spPr>
        <p:txBody>
          <a:bodyPr/>
          <a:lstStyle>
            <a:lvl1pPr algn="ctr">
              <a:defRPr sz="2200">
                <a:latin typeface="+mj-lt"/>
                <a:ea typeface="+mj-ea"/>
                <a:cs typeface="+mj-cs"/>
                <a:sym typeface="Roboto Condensed Regular"/>
              </a:defRPr>
            </a:lvl1pPr>
          </a:lstStyle>
          <a:p>
            <a:pPr/>
            <a:fld id="{86CB4B4D-7CA3-9044-876B-883B54F8677D}" type="slidenum"/>
          </a:p>
        </p:txBody>
      </p:sp>
      <p:sp>
        <p:nvSpPr>
          <p:cNvPr id="609" name="Ideen für Forschungsfragen"/>
          <p:cNvSpPr txBox="1"/>
          <p:nvPr>
            <p:ph type="title"/>
          </p:nvPr>
        </p:nvSpPr>
        <p:spPr>
          <a:prstGeom prst="rect">
            <a:avLst/>
          </a:prstGeom>
        </p:spPr>
        <p:txBody>
          <a:bodyPr/>
          <a:lstStyle/>
          <a:p>
            <a:pPr/>
            <a:r>
              <a:t>Ideen für Forschungsfragen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solidFill>
                  <a:srgbClr val="262626"/>
                </a:solidFill>
              </a:defRPr>
            </a:lvl1pPr>
          </a:lstStyle>
          <a:p>
            <a:pPr/>
            <a:fld id="{86CB4B4D-7CA3-9044-876B-883B54F8677D}" type="slidenum"/>
          </a:p>
        </p:txBody>
      </p:sp>
      <p:sp>
        <p:nvSpPr>
          <p:cNvPr id="612" name="Themenkreis: Irrationalität"/>
          <p:cNvSpPr txBox="1"/>
          <p:nvPr>
            <p:ph type="body" idx="21"/>
          </p:nvPr>
        </p:nvSpPr>
        <p:spPr>
          <a:prstGeom prst="rect">
            <a:avLst/>
          </a:prstGeom>
        </p:spPr>
        <p:txBody>
          <a:bodyPr/>
          <a:lstStyle/>
          <a:p>
            <a:pPr/>
            <a:r>
              <a:t>Themenkreis: Irrationalität</a:t>
            </a:r>
          </a:p>
        </p:txBody>
      </p:sp>
      <p:graphicFrame>
        <p:nvGraphicFramePr>
          <p:cNvPr id="613" name="Tabelle"/>
          <p:cNvGraphicFramePr/>
          <p:nvPr/>
        </p:nvGraphicFramePr>
        <p:xfrm>
          <a:off x="186264" y="1921315"/>
          <a:ext cx="11842051" cy="603293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6181762"/>
                <a:gridCol w="3411342"/>
                <a:gridCol w="2245770"/>
              </a:tblGrid>
              <a:tr h="449680">
                <a:tc>
                  <a:txBody>
                    <a:bodyPr/>
                    <a:lstStyle/>
                    <a:p>
                      <a:pPr algn="ctr">
                        <a:defRPr sz="2200">
                          <a:uFill>
                            <a:solidFill>
                              <a:srgbClr val="000000"/>
                            </a:solidFill>
                          </a:uFill>
                          <a:latin typeface="+mj-lt"/>
                          <a:ea typeface="+mj-ea"/>
                          <a:cs typeface="+mj-cs"/>
                          <a:sym typeface="Roboto Condensed Regular"/>
                        </a:defRPr>
                      </a:pPr>
                      <a:r>
                        <a:t>Forschungsfrage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ctr">
                        <a:defRPr sz="2200">
                          <a:uFill>
                            <a:solidFill>
                              <a:srgbClr val="000000"/>
                            </a:solidFill>
                          </a:uFill>
                          <a:latin typeface="+mj-lt"/>
                          <a:ea typeface="+mj-ea"/>
                          <a:cs typeface="+mj-cs"/>
                          <a:sym typeface="Roboto Condensed Regular"/>
                        </a:defRPr>
                      </a:pPr>
                      <a:r>
                        <a:t>UV/Design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ctr">
                        <a:defRPr sz="2200">
                          <a:uFill>
                            <a:solidFill>
                              <a:srgbClr val="000000"/>
                            </a:solidFill>
                          </a:uFill>
                          <a:latin typeface="+mj-lt"/>
                          <a:ea typeface="+mj-ea"/>
                          <a:cs typeface="+mj-cs"/>
                          <a:sym typeface="Roboto Condensed Regular"/>
                        </a:defRPr>
                      </a:pPr>
                      <a:r>
                        <a:t>AV</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r>
              <a:tr h="1725319">
                <a:tc>
                  <a:txBody>
                    <a:bodyPr/>
                    <a:lstStyle/>
                    <a:p>
                      <a:pPr marL="127000" marR="127000" algn="l" defTabSz="1300480">
                        <a:spcBef>
                          <a:spcPts val="1000"/>
                        </a:spcBef>
                        <a:defRPr sz="1800">
                          <a:solidFill>
                            <a:srgbClr val="000000"/>
                          </a:solidFill>
                        </a:defRPr>
                      </a:pPr>
                      <a:r>
                        <a:rPr sz="2000">
                          <a:sym typeface="Roboto Condensed Regular"/>
                        </a:rPr>
                        <a:t>„Blenden für Fortgeschrittene“: Mit welchen „äußeren“ Mitteln kann man einen Projektbericht so „tunen“, dass er hohe Qualität vermittelt – rein durch die Aufmachung?</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1800">
                          <a:solidFill>
                            <a:srgbClr val="000000"/>
                          </a:solidFill>
                        </a:defRPr>
                      </a:pPr>
                      <a:r>
                        <a:rPr sz="2000">
                          <a:sym typeface="Roboto Condensed Regular"/>
                        </a:rPr>
                        <a:t>1 between-Faktor („Verpackung“) mit 2 Gruppen (ansprechende vs. einfache Aufmachung)</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1800">
                          <a:solidFill>
                            <a:srgbClr val="000000"/>
                          </a:solidFill>
                        </a:defRPr>
                      </a:pPr>
                      <a:r>
                        <a:rPr sz="2000">
                          <a:sym typeface="Roboto Condensed Regular"/>
                        </a:rPr>
                        <a:t>Beurteilung der fachlichen Qualität durch Führungskraft</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r>
              <a:tr h="1391223">
                <a:tc>
                  <a:txBody>
                    <a:bodyPr/>
                    <a:lstStyle/>
                    <a:p>
                      <a:pPr marL="127000" marR="127000" algn="l" defTabSz="1300480">
                        <a:spcBef>
                          <a:spcPts val="1000"/>
                        </a:spcBef>
                        <a:defRPr sz="1800">
                          <a:solidFill>
                            <a:srgbClr val="000000"/>
                          </a:solidFill>
                        </a:defRPr>
                      </a:pPr>
                      <a:r>
                        <a:rPr sz="2000">
                          <a:sym typeface="Roboto Condensed Regular"/>
                        </a:rPr>
                        <a:t>„Auktion mit Ankerheuristik“: Hat eine Zufallszahl, die die Versuchsteilnehmer notieren, Einfluss auf deren Gebot in einer Auktion?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1800">
                          <a:solidFill>
                            <a:srgbClr val="000000"/>
                          </a:solidFill>
                        </a:defRPr>
                      </a:pPr>
                      <a:r>
                        <a:rPr sz="2000">
                          <a:sym typeface="Roboto Condensed Regular"/>
                        </a:rPr>
                        <a:t>Korrelatives Design: Korrelation der Zufallszahl…</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…mit der Höhe des Gebots</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1391223">
                <a:tc>
                  <a:txBody>
                    <a:bodyPr/>
                    <a:lstStyle/>
                    <a:p>
                      <a:pPr marL="127000" marR="127000" algn="l" defTabSz="1300480">
                        <a:spcBef>
                          <a:spcPts val="1000"/>
                        </a:spcBef>
                        <a:defRPr sz="1800">
                          <a:solidFill>
                            <a:srgbClr val="000000"/>
                          </a:solidFill>
                        </a:defRPr>
                      </a:pPr>
                      <a:r>
                        <a:rPr sz="2000">
                          <a:sym typeface="Roboto Condensed Regular"/>
                        </a:rPr>
                        <a:t>„Pepsitest“: Führt die optische Aufmachung eines Produkts zu einer anderen Beurteilung des Produkt?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1800">
                          <a:solidFill>
                            <a:srgbClr val="000000"/>
                          </a:solidFill>
                        </a:defRPr>
                      </a:pPr>
                      <a:r>
                        <a:rPr sz="2000">
                          <a:sym typeface="Roboto Condensed Regular"/>
                        </a:rPr>
                        <a:t>1 between-Faktor („Darbietung“) mit 2 Gruppen (ansprechend vs. nicht ansprechend)</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1800">
                          <a:solidFill>
                            <a:srgbClr val="000000"/>
                          </a:solidFill>
                        </a:defRPr>
                      </a:pPr>
                      <a:r>
                        <a:rPr sz="2000">
                          <a:sym typeface="Roboto Condensed Regular"/>
                        </a:rPr>
                        <a:t>Geschmacks-beurteilung</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r h="1072313">
                <a:tc>
                  <a:txBody>
                    <a:bodyPr/>
                    <a:lstStyle/>
                    <a:p>
                      <a:pPr marL="127000" marR="127000" algn="l" defTabSz="1300480">
                        <a:spcBef>
                          <a:spcPts val="1000"/>
                        </a:spcBef>
                        <a:defRPr sz="1800">
                          <a:solidFill>
                            <a:srgbClr val="000000"/>
                          </a:solidFill>
                        </a:defRPr>
                      </a:pPr>
                      <a:r>
                        <a:rPr sz="2000">
                          <a:sym typeface="Roboto Condensed Regular"/>
                        </a:rPr>
                        <a:t>Cognitive Reflection Test: Lässt er sich (in verschiedenen Populationen) replizieren?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1800">
                          <a:solidFill>
                            <a:srgbClr val="000000"/>
                          </a:solidFill>
                        </a:defRPr>
                      </a:pPr>
                      <a:r>
                        <a:rPr sz="2000">
                          <a:sym typeface="Roboto Condensed Regular"/>
                        </a:rPr>
                        <a:t>1 between-Faktor (z. B. Fom-Studierende vs. LMU-Studierende)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1800">
                          <a:solidFill>
                            <a:srgbClr val="000000"/>
                          </a:solidFill>
                        </a:defRPr>
                      </a:pPr>
                      <a:r>
                        <a:rPr sz="2000">
                          <a:sym typeface="Roboto Condensed Regular"/>
                        </a:rPr>
                        <a:t>Anzahl richtiger Antworten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bl>
          </a:graphicData>
        </a:graphic>
      </p:graphicFrame>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solidFill>
                  <a:srgbClr val="262626"/>
                </a:solidFill>
              </a:defRPr>
            </a:lvl1pPr>
          </a:lstStyle>
          <a:p>
            <a:pPr/>
            <a:fld id="{86CB4B4D-7CA3-9044-876B-883B54F8677D}" type="slidenum"/>
          </a:p>
        </p:txBody>
      </p:sp>
      <p:sp>
        <p:nvSpPr>
          <p:cNvPr id="616" name="Themenkreis: Beeinflussung"/>
          <p:cNvSpPr txBox="1"/>
          <p:nvPr>
            <p:ph type="body" idx="21"/>
          </p:nvPr>
        </p:nvSpPr>
        <p:spPr>
          <a:prstGeom prst="rect">
            <a:avLst/>
          </a:prstGeom>
        </p:spPr>
        <p:txBody>
          <a:bodyPr/>
          <a:lstStyle/>
          <a:p>
            <a:pPr/>
            <a:r>
              <a:t>Themenkreis: Beeinflussung</a:t>
            </a:r>
          </a:p>
        </p:txBody>
      </p:sp>
      <p:graphicFrame>
        <p:nvGraphicFramePr>
          <p:cNvPr id="617" name="Tabelle"/>
          <p:cNvGraphicFramePr/>
          <p:nvPr/>
        </p:nvGraphicFramePr>
        <p:xfrm>
          <a:off x="243414" y="1837933"/>
          <a:ext cx="12176011" cy="660199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885688"/>
                <a:gridCol w="4228609"/>
                <a:gridCol w="2058536"/>
              </a:tblGrid>
              <a:tr h="474471">
                <a:tc>
                  <a:txBody>
                    <a:bodyPr/>
                    <a:lstStyle/>
                    <a:p>
                      <a:pPr marL="127000" marR="127000" algn="l" defTabSz="1300480">
                        <a:spcBef>
                          <a:spcPts val="1000"/>
                        </a:spcBef>
                        <a:defRPr sz="1800">
                          <a:solidFill>
                            <a:srgbClr val="000000"/>
                          </a:solidFill>
                        </a:defRPr>
                      </a:pPr>
                      <a:r>
                        <a:rPr sz="2000">
                          <a:solidFill>
                            <a:srgbClr val="FFFFFF"/>
                          </a:solidFill>
                          <a:latin typeface="+mj-lt"/>
                          <a:ea typeface="+mj-ea"/>
                          <a:cs typeface="+mj-cs"/>
                          <a:sym typeface="Roboto Condensed Regular"/>
                        </a:rPr>
                        <a:t>Forschungsfrage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marL="127000" marR="127000" algn="l" defTabSz="1300480">
                        <a:spcBef>
                          <a:spcPts val="1000"/>
                        </a:spcBef>
                        <a:defRPr sz="1800">
                          <a:solidFill>
                            <a:srgbClr val="000000"/>
                          </a:solidFill>
                        </a:defRPr>
                      </a:pPr>
                      <a:r>
                        <a:rPr sz="2000">
                          <a:solidFill>
                            <a:srgbClr val="FFFFFF"/>
                          </a:solidFill>
                          <a:latin typeface="+mj-lt"/>
                          <a:ea typeface="+mj-ea"/>
                          <a:cs typeface="+mj-cs"/>
                          <a:sym typeface="Roboto Condensed Regular"/>
                        </a:rPr>
                        <a:t>UV/Design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marL="127000" marR="127000" algn="l" defTabSz="1300480">
                        <a:spcBef>
                          <a:spcPts val="1000"/>
                        </a:spcBef>
                        <a:defRPr sz="1800">
                          <a:solidFill>
                            <a:srgbClr val="000000"/>
                          </a:solidFill>
                        </a:defRPr>
                      </a:pPr>
                      <a:r>
                        <a:rPr sz="2000">
                          <a:solidFill>
                            <a:srgbClr val="FFFFFF"/>
                          </a:solidFill>
                          <a:latin typeface="+mj-lt"/>
                          <a:ea typeface="+mj-ea"/>
                          <a:cs typeface="+mj-cs"/>
                          <a:sym typeface="Roboto Condensed Regular"/>
                        </a:rPr>
                        <a:t>AV</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r>
              <a:tr h="1483945">
                <a:tc>
                  <a:txBody>
                    <a:bodyPr/>
                    <a:lstStyle/>
                    <a:p>
                      <a:pPr marL="127000" marR="127000" algn="l" defTabSz="1300480">
                        <a:spcBef>
                          <a:spcPts val="1000"/>
                        </a:spcBef>
                        <a:defRPr sz="2000">
                          <a:solidFill>
                            <a:srgbClr val="000000"/>
                          </a:solidFill>
                          <a:sym typeface="Roboto Condensed Regular"/>
                        </a:defRPr>
                      </a:pPr>
                      <a:r>
                        <a:t>„Bettler vs. Geschäftsmann“: Welchen Einfluss hat die Kleidung auf die Freundlichkeit von Passanten?</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2000">
                          <a:solidFill>
                            <a:srgbClr val="000000"/>
                          </a:solidFill>
                          <a:sym typeface="Roboto Condensed Regular"/>
                        </a:defRPr>
                      </a:pPr>
                      <a:r>
                        <a:t>1 between-Faktor mit 2 Gruppen („Bettler“ vs. „Geschäftsmann“; nur unterschiedliche Kleidung)</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2000">
                          <a:solidFill>
                            <a:srgbClr val="000000"/>
                          </a:solidFill>
                          <a:sym typeface="Roboto Condensed Regular"/>
                        </a:defRPr>
                      </a:pPr>
                      <a:r>
                        <a:t>Dauer des Kontakts nach Ansprache</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r>
              <a:tr h="1467922">
                <a:tc>
                  <a:txBody>
                    <a:bodyPr/>
                    <a:lstStyle/>
                    <a:p>
                      <a:pPr marL="127000" marR="127000" algn="l" defTabSz="1300480">
                        <a:spcBef>
                          <a:spcPts val="1000"/>
                        </a:spcBef>
                        <a:defRPr sz="2000">
                          <a:solidFill>
                            <a:srgbClr val="000000"/>
                          </a:solidFill>
                          <a:sym typeface="Roboto Condensed Regular"/>
                        </a:defRPr>
                      </a:pPr>
                      <a:r>
                        <a:t>„Foot in the door“: Erst um großen Gefallen bitten, dann um einen kleinen; erhöht dies die Wahrscheinlichkeit, dass der kleine Gefallen gewährt wird?</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1 between-Faktor mit 2 Gruppen (hoch+niedrig Bitte vs. niedrige Bitte)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Anteil der gewährten Gefallen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1031573">
                <a:tc>
                  <a:txBody>
                    <a:bodyPr/>
                    <a:lstStyle/>
                    <a:p>
                      <a:pPr marL="127000" marR="127000" algn="l" defTabSz="1300480">
                        <a:spcBef>
                          <a:spcPts val="1000"/>
                        </a:spcBef>
                        <a:defRPr sz="2000">
                          <a:solidFill>
                            <a:srgbClr val="000000"/>
                          </a:solidFill>
                          <a:sym typeface="Roboto Condensed Regular"/>
                        </a:defRPr>
                      </a:pPr>
                      <a:r>
                        <a:t>Cognitive Reflection Test: Wie ist der Einfluss einer Ablenkung/Zeitdruck/Induktion negativer Gefühle auf die Leistung?</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2000">
                          <a:solidFill>
                            <a:srgbClr val="000000"/>
                          </a:solidFill>
                          <a:sym typeface="Roboto Condensed Regular"/>
                        </a:defRPr>
                      </a:pPr>
                      <a:r>
                        <a:t>1 between-Faktor mit z. B. 2 Gruppen (Ablenkung vs. keine Ablenkung)</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2000">
                          <a:solidFill>
                            <a:srgbClr val="000000"/>
                          </a:solidFill>
                          <a:sym typeface="Roboto Condensed Regular"/>
                        </a:defRPr>
                      </a:pPr>
                      <a:r>
                        <a:t>Anzahl richtiger Antworten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r h="2140905">
                <a:tc>
                  <a:txBody>
                    <a:bodyPr/>
                    <a:lstStyle/>
                    <a:p>
                      <a:pPr marL="127000" marR="127000" algn="l" defTabSz="1300480">
                        <a:spcBef>
                          <a:spcPts val="1000"/>
                        </a:spcBef>
                        <a:defRPr sz="2000">
                          <a:solidFill>
                            <a:srgbClr val="000000"/>
                          </a:solidFill>
                          <a:sym typeface="Roboto Condensed Regular"/>
                        </a:defRPr>
                      </a:pPr>
                      <a:r>
                        <a:t>„Riesenbaum und Co.“: </a:t>
                      </a:r>
                      <a:endParaRPr>
                        <a:latin typeface="Arial"/>
                        <a:ea typeface="Arial"/>
                        <a:cs typeface="Arial"/>
                        <a:sym typeface="Arial"/>
                      </a:endParaRPr>
                    </a:p>
                    <a:p>
                      <a:pPr marL="127000" marR="127000" algn="l" defTabSz="1300480">
                        <a:spcBef>
                          <a:spcPts val="1000"/>
                        </a:spcBef>
                        <a:defRPr sz="2000">
                          <a:solidFill>
                            <a:srgbClr val="000000"/>
                          </a:solidFill>
                          <a:sym typeface="Roboto Condensed Regular"/>
                        </a:defRPr>
                      </a:pPr>
                      <a:r>
                        <a:rPr>
                          <a:latin typeface="Arial"/>
                          <a:ea typeface="Arial"/>
                          <a:cs typeface="Arial"/>
                          <a:sym typeface="Arial"/>
                        </a:rPr>
                        <a:t>Ist der größte Riesenmammutbaum höher als 355 Meter? Wie hoch ist der größte Riesenmammutbaum? Wie stark ist der Einfluss von Ankern auf Einschätzungsfragen?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1 between-Faktor mit 2 Gruppen (hoher vs. geringer Anker) oder plausibler vs. nicht-plausibler Anker (oder beide Faktoren)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Schätzwert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bl>
          </a:graphicData>
        </a:graphic>
      </p:graphicFrame>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solidFill>
                  <a:srgbClr val="262626"/>
                </a:solidFill>
              </a:defRPr>
            </a:lvl1pPr>
          </a:lstStyle>
          <a:p>
            <a:pPr/>
            <a:fld id="{86CB4B4D-7CA3-9044-876B-883B54F8677D}" type="slidenum"/>
          </a:p>
        </p:txBody>
      </p:sp>
      <p:sp>
        <p:nvSpPr>
          <p:cNvPr id="620" name="Themenkreis: Moral"/>
          <p:cNvSpPr txBox="1"/>
          <p:nvPr>
            <p:ph type="body" idx="21"/>
          </p:nvPr>
        </p:nvSpPr>
        <p:spPr>
          <a:prstGeom prst="rect">
            <a:avLst/>
          </a:prstGeom>
        </p:spPr>
        <p:txBody>
          <a:bodyPr/>
          <a:lstStyle/>
          <a:p>
            <a:pPr/>
            <a:r>
              <a:t>Themenkreis: Moral</a:t>
            </a:r>
          </a:p>
        </p:txBody>
      </p:sp>
      <p:graphicFrame>
        <p:nvGraphicFramePr>
          <p:cNvPr id="621" name="Tabelle"/>
          <p:cNvGraphicFramePr/>
          <p:nvPr/>
        </p:nvGraphicFramePr>
        <p:xfrm>
          <a:off x="370732" y="1877651"/>
          <a:ext cx="11067547" cy="632119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794556"/>
                <a:gridCol w="4000139"/>
                <a:gridCol w="2269674"/>
              </a:tblGrid>
              <a:tr h="447508">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r>
              <a:tr h="1716988">
                <a:tc>
                  <a:txBody>
                    <a:bodyPr/>
                    <a:lstStyle/>
                    <a:p>
                      <a:pPr algn="l" defTabSz="457200">
                        <a:defRPr sz="2000">
                          <a:ln w="0" cap="flat">
                            <a:solidFill>
                              <a:srgbClr val="000000"/>
                            </a:solidFill>
                            <a:prstDash val="solid"/>
                            <a:miter lim="400000"/>
                          </a:ln>
                          <a:solidFill>
                            <a:srgbClr val="414141"/>
                          </a:solidFill>
                          <a:sym typeface="Roboto Condensed Regular"/>
                        </a:defRPr>
                      </a:pPr>
                      <a:r>
                        <a:t>„Business is hard“: Reagieren Menschen, die in ein kompetitives Szenario verwickelt sind, weniger moralisch? (vgl. Studie von Lee Ross)</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(oder within-Faktor) mit 2 Gruppen (kompetitiv vs. non-kompetitiv; z. B. anhand Teamleistungs-Übung)</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Z. B. Moralische Stufen nach Kohlberg</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r>
              <a:tr h="1701876">
                <a:tc>
                  <a:txBody>
                    <a:bodyPr/>
                    <a:lstStyle/>
                    <a:p>
                      <a:pPr algn="l" defTabSz="457200">
                        <a:defRPr sz="2000">
                          <a:ln w="0" cap="flat">
                            <a:solidFill>
                              <a:srgbClr val="000000"/>
                            </a:solidFill>
                            <a:prstDash val="solid"/>
                            <a:miter lim="400000"/>
                          </a:ln>
                          <a:solidFill>
                            <a:srgbClr val="414141"/>
                          </a:solidFill>
                          <a:sym typeface="Roboto Condensed Regular"/>
                        </a:defRPr>
                      </a:pPr>
                      <a:r>
                        <a:t>„Die Geschäftswelt ist utilitaristisch:“ Reagieren Menschen, die in ein kompetitives Szenario verwickelt sind, eher utilitaristisch in moralischen Dilemmata?</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(oder within-Faktor) mit 2 Gruppen (kompetitiv vs. non-kompetitiv; z. B. anhand Teamleistungs-Übung)</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Z. B. Moralische Stufen nach Kohlberg</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1384505">
                <a:tc>
                  <a:txBody>
                    <a:bodyPr/>
                    <a:lstStyle/>
                    <a:p>
                      <a:pPr algn="l" defTabSz="457200">
                        <a:defRPr sz="2000">
                          <a:ln w="0" cap="flat">
                            <a:solidFill>
                              <a:srgbClr val="000000"/>
                            </a:solidFill>
                            <a:prstDash val="solid"/>
                            <a:miter lim="400000"/>
                          </a:ln>
                          <a:solidFill>
                            <a:srgbClr val="414141"/>
                          </a:solidFill>
                          <a:sym typeface="Roboto Condensed Regular"/>
                        </a:defRPr>
                      </a:pPr>
                      <a:r>
                        <a:t>Geht hohe Achtsamkeit mit hoher moralischer Gesinnung einher?</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Korrelativ: Achtsamkeit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 z. B. Z. B. Moralische Stufen nach Kohlberg</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r h="1067135">
                <a:tc>
                  <a:txBody>
                    <a:bodyPr/>
                    <a:lstStyle/>
                    <a:p>
                      <a:pPr algn="l" defTabSz="457200">
                        <a:defRPr sz="2000">
                          <a:ln w="0" cap="flat">
                            <a:solidFill>
                              <a:srgbClr val="000000"/>
                            </a:solidFill>
                            <a:prstDash val="solid"/>
                            <a:miter lim="400000"/>
                          </a:ln>
                          <a:solidFill>
                            <a:srgbClr val="414141"/>
                          </a:solidFill>
                          <a:sym typeface="Roboto Condensed Regular"/>
                        </a:defRPr>
                      </a:pPr>
                      <a:r>
                        <a:t>Reagieren achtsame Menschen anders auf moralische Dilemmata als nicht achtsame?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Korrelativ: Achtsamkeit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 z. B. Verhalten in moralischen Dilemmata</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bl>
          </a:graphicData>
        </a:graphic>
      </p:graphicFrame>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solidFill>
                  <a:srgbClr val="262626"/>
                </a:solidFill>
              </a:defRPr>
            </a:lvl1pPr>
          </a:lstStyle>
          <a:p>
            <a:pPr/>
            <a:fld id="{86CB4B4D-7CA3-9044-876B-883B54F8677D}" type="slidenum"/>
          </a:p>
        </p:txBody>
      </p:sp>
      <p:sp>
        <p:nvSpPr>
          <p:cNvPr id="624" name="Themenkreis: Urteilsheuristiken"/>
          <p:cNvSpPr txBox="1"/>
          <p:nvPr>
            <p:ph type="body" idx="21"/>
          </p:nvPr>
        </p:nvSpPr>
        <p:spPr>
          <a:prstGeom prst="rect">
            <a:avLst/>
          </a:prstGeom>
        </p:spPr>
        <p:txBody>
          <a:bodyPr/>
          <a:lstStyle/>
          <a:p>
            <a:pPr/>
            <a:r>
              <a:t>Themenkreis: Urteilsheuristiken</a:t>
            </a:r>
          </a:p>
        </p:txBody>
      </p:sp>
      <p:graphicFrame>
        <p:nvGraphicFramePr>
          <p:cNvPr id="625" name="Tabelle"/>
          <p:cNvGraphicFramePr/>
          <p:nvPr/>
        </p:nvGraphicFramePr>
        <p:xfrm>
          <a:off x="378035" y="1889451"/>
          <a:ext cx="11316093" cy="693291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468730"/>
                <a:gridCol w="3727298"/>
                <a:gridCol w="2116888"/>
              </a:tblGrid>
              <a:tr h="482061">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r>
              <a:tr h="1165809">
                <a:tc>
                  <a:txBody>
                    <a:bodyPr/>
                    <a:lstStyle/>
                    <a:p>
                      <a:pPr algn="l" defTabSz="457200">
                        <a:defRPr sz="2000">
                          <a:ln w="0" cap="flat">
                            <a:solidFill>
                              <a:srgbClr val="000000"/>
                            </a:solidFill>
                            <a:prstDash val="solid"/>
                            <a:miter lim="400000"/>
                          </a:ln>
                          <a:solidFill>
                            <a:srgbClr val="414141"/>
                          </a:solidFill>
                          <a:sym typeface="Roboto Condensed Regular"/>
                        </a:defRPr>
                      </a:pPr>
                      <a:r>
                        <a:t>„Verfügbarkeitsheuristik“: Gibt es mehr Wörter mit K an dritter oder an erster Stelle?</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Beobachtung: keine UV</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Anteil richtiger Antworten</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r>
              <a:tr h="1149529">
                <a:tc>
                  <a:txBody>
                    <a:bodyPr/>
                    <a:lstStyle/>
                    <a:p>
                      <a:pPr algn="l" defTabSz="457200">
                        <a:defRPr sz="2000">
                          <a:ln w="0" cap="flat">
                            <a:solidFill>
                              <a:srgbClr val="000000"/>
                            </a:solidFill>
                            <a:prstDash val="solid"/>
                            <a:miter lim="400000"/>
                          </a:ln>
                          <a:solidFill>
                            <a:srgbClr val="414141"/>
                          </a:solidFill>
                          <a:sym typeface="Roboto Condensed Regular"/>
                        </a:defRPr>
                      </a:pPr>
                      <a:r>
                        <a:t>„Ablenkung und Urteilsheuristiken“: Lässt sich der Effekt von Urteilsheuristiken durch Ablenkung steigern?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(Ablenkung) mit 2 Gruppen (Ablenkung ja vs. nein)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Anteil richtiger Antworten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1149529">
                <a:tc>
                  <a:txBody>
                    <a:bodyPr/>
                    <a:lstStyle/>
                    <a:p>
                      <a:pPr algn="l" defTabSz="457200">
                        <a:defRPr sz="2000">
                          <a:ln w="0" cap="flat">
                            <a:solidFill>
                              <a:srgbClr val="000000"/>
                            </a:solidFill>
                            <a:prstDash val="solid"/>
                            <a:miter lim="400000"/>
                          </a:ln>
                          <a:solidFill>
                            <a:srgbClr val="414141"/>
                          </a:solidFill>
                          <a:sym typeface="Roboto Condensed Regular"/>
                        </a:defRPr>
                      </a:pPr>
                      <a:r>
                        <a:t>„Todesursachen“: Wie korrekt werden Todesursachen geschätzt? Werden spektakuläre überschätzt?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Beobachtung: keine UV</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Anteil richtiger Antworten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r h="1491403">
                <a:tc>
                  <a:txBody>
                    <a:bodyPr/>
                    <a:lstStyle/>
                    <a:p>
                      <a:pPr algn="l" defTabSz="457200">
                        <a:defRPr sz="2000">
                          <a:ln w="0" cap="flat">
                            <a:solidFill>
                              <a:srgbClr val="000000"/>
                            </a:solidFill>
                            <a:prstDash val="solid"/>
                            <a:miter lim="400000"/>
                          </a:ln>
                          <a:solidFill>
                            <a:srgbClr val="414141"/>
                          </a:solidFill>
                          <a:sym typeface="Roboto Condensed Regular"/>
                        </a:defRPr>
                      </a:pPr>
                      <a:r>
                        <a:t>„12 vs. 6 Bespiele für Durchsetzungs-fähigkeit“: Schätzen sich Probanden, die nur 6 Beispiele nennen mussten, wirklich als durchsetzungsfähiger ein?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mit 2 Gruppen (6 vs. 12 Beispiele für Durch-setzungsfähigkeit nennen)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Einschätzung der Durchsetzungs-fähigkeit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1491403">
                <a:tc>
                  <a:txBody>
                    <a:bodyPr/>
                    <a:lstStyle/>
                    <a:p>
                      <a:pPr algn="l" defTabSz="457200">
                        <a:defRPr sz="2000">
                          <a:ln w="0" cap="flat">
                            <a:solidFill>
                              <a:srgbClr val="000000"/>
                            </a:solidFill>
                            <a:prstDash val="solid"/>
                            <a:miter lim="400000"/>
                          </a:ln>
                          <a:solidFill>
                            <a:srgbClr val="414141"/>
                          </a:solidFill>
                          <a:sym typeface="Roboto Condensed Regular"/>
                        </a:defRPr>
                      </a:pPr>
                      <a:r>
                        <a:t>„Entschuldigung, darf ich vor? Weil ich habe es eilig.“ Führt eine Pseudo-Erklärung dazu, dass die Bitte eher gewährt wird?</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mit 2 Gruppen (Pseudo-Erklärung ja vs. nein)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Anteil richtiger Antworten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bl>
          </a:graphicData>
        </a:graphic>
      </p:graphicFrame>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solidFill>
                  <a:srgbClr val="262626"/>
                </a:solidFill>
              </a:defRPr>
            </a:lvl1pPr>
          </a:lstStyle>
          <a:p>
            <a:pPr/>
            <a:fld id="{86CB4B4D-7CA3-9044-876B-883B54F8677D}" type="slidenum"/>
          </a:p>
        </p:txBody>
      </p:sp>
      <p:sp>
        <p:nvSpPr>
          <p:cNvPr id="628" name="Themenkreis: Achtsamkeit"/>
          <p:cNvSpPr txBox="1"/>
          <p:nvPr>
            <p:ph type="body" idx="21"/>
          </p:nvPr>
        </p:nvSpPr>
        <p:spPr>
          <a:prstGeom prst="rect">
            <a:avLst/>
          </a:prstGeom>
        </p:spPr>
        <p:txBody>
          <a:bodyPr/>
          <a:lstStyle/>
          <a:p>
            <a:pPr/>
            <a:r>
              <a:t>Themenkreis: Achtsamkeit</a:t>
            </a:r>
          </a:p>
        </p:txBody>
      </p:sp>
      <p:graphicFrame>
        <p:nvGraphicFramePr>
          <p:cNvPr id="629" name="Tabelle"/>
          <p:cNvGraphicFramePr/>
          <p:nvPr/>
        </p:nvGraphicFramePr>
        <p:xfrm>
          <a:off x="355175" y="1915164"/>
          <a:ext cx="11531587" cy="691875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262623"/>
                <a:gridCol w="3900923"/>
                <a:gridCol w="2364865"/>
              </a:tblGrid>
              <a:tr h="489834">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r>
              <a:tr h="1531996">
                <a:tc>
                  <a:txBody>
                    <a:bodyPr/>
                    <a:lstStyle/>
                    <a:p>
                      <a:pPr algn="l" defTabSz="457200">
                        <a:defRPr sz="2000">
                          <a:ln w="0" cap="flat">
                            <a:solidFill>
                              <a:srgbClr val="000000"/>
                            </a:solidFill>
                            <a:prstDash val="solid"/>
                            <a:miter lim="400000"/>
                          </a:ln>
                          <a:solidFill>
                            <a:srgbClr val="414141"/>
                          </a:solidFill>
                          <a:sym typeface="Roboto Condensed Regular"/>
                        </a:defRPr>
                      </a:pPr>
                      <a:r>
                        <a:t>„Achtsamkeit und Stillsitzen“: Führt eine Achtsamkeits-Intervention dazu, dass Menschen danach besser still sitzen können? (alternativ: korrelativ)</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mit 2 Gruppen (Achtsamkeitsinduktion (Atemübung) ja vs. nein)</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Dauer des Stillsitzens</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r>
              <a:tr h="1862841">
                <a:tc>
                  <a:txBody>
                    <a:bodyPr/>
                    <a:lstStyle/>
                    <a:p>
                      <a:pPr algn="l" defTabSz="457200">
                        <a:defRPr sz="2000">
                          <a:ln w="0" cap="flat">
                            <a:solidFill>
                              <a:srgbClr val="000000"/>
                            </a:solidFill>
                            <a:prstDash val="solid"/>
                            <a:miter lim="400000"/>
                          </a:ln>
                          <a:solidFill>
                            <a:srgbClr val="414141"/>
                          </a:solidFill>
                          <a:sym typeface="Roboto Condensed Regular"/>
                        </a:defRPr>
                      </a:pPr>
                      <a:r>
                        <a:t>Achtsamkeit und Aufmerksamkeit: Führt eine Achtsamkeits-Intervention zu einer höheren Leistung in einem Aufmerksamkeitstest? (alternativ: Korrelation statt Intervention)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mit 2 Gruppen (Achtsamkeitsinduktion (Atemübung) ja vs. nein)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Leistung im Test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1515454">
                <a:tc>
                  <a:txBody>
                    <a:bodyPr/>
                    <a:lstStyle/>
                    <a:p>
                      <a:pPr algn="l" defTabSz="457200">
                        <a:defRPr sz="2000">
                          <a:ln w="0" cap="flat">
                            <a:solidFill>
                              <a:srgbClr val="000000"/>
                            </a:solidFill>
                            <a:prstDash val="solid"/>
                            <a:miter lim="400000"/>
                          </a:ln>
                          <a:solidFill>
                            <a:srgbClr val="414141"/>
                          </a:solidFill>
                          <a:sym typeface="Roboto Condensed Regular"/>
                        </a:defRPr>
                      </a:pPr>
                      <a:r>
                        <a:t>Achtsamkeit und politische Einstellung: Haben achtsame Menschen eine andere (liberalere oder prosozialere) Einstellung als nicht achtsame? </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Korrelation: Achtsamkeit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Politische Einstellung</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r h="1515454">
                <a:tc>
                  <a:txBody>
                    <a:bodyPr/>
                    <a:lstStyle/>
                    <a:p>
                      <a:pPr algn="l" defTabSz="457200">
                        <a:defRPr sz="2000">
                          <a:ln w="0" cap="flat">
                            <a:solidFill>
                              <a:srgbClr val="000000"/>
                            </a:solidFill>
                            <a:prstDash val="solid"/>
                            <a:miter lim="400000"/>
                          </a:ln>
                          <a:solidFill>
                            <a:srgbClr val="414141"/>
                          </a:solidFill>
                          <a:sym typeface="Roboto Condensed Regular"/>
                        </a:defRPr>
                      </a:pPr>
                      <a:r>
                        <a:t>Schauen achtsame weniger häufig „mal schnell“ auf ihr Handy? Lassen sie sich weniger leicht ablenken?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Korrelation: Achtsamkeitswert (Fragebogen)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Anzahl der Handy-Blicke pro Zeiteinheit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bl>
          </a:graphicData>
        </a:graphic>
      </p:graphicFrame>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solidFill>
                  <a:srgbClr val="262626"/>
                </a:solidFill>
              </a:defRPr>
            </a:lvl1pPr>
          </a:lstStyle>
          <a:p>
            <a:pPr/>
            <a:fld id="{86CB4B4D-7CA3-9044-876B-883B54F8677D}" type="slidenum"/>
          </a:p>
        </p:txBody>
      </p:sp>
      <p:sp>
        <p:nvSpPr>
          <p:cNvPr id="632" name="Themenkreis: Willenskraft"/>
          <p:cNvSpPr txBox="1"/>
          <p:nvPr>
            <p:ph type="body" idx="21"/>
          </p:nvPr>
        </p:nvSpPr>
        <p:spPr>
          <a:prstGeom prst="rect">
            <a:avLst/>
          </a:prstGeom>
        </p:spPr>
        <p:txBody>
          <a:bodyPr/>
          <a:lstStyle/>
          <a:p>
            <a:pPr/>
            <a:r>
              <a:t>Themenkreis: Willenskraft</a:t>
            </a:r>
          </a:p>
        </p:txBody>
      </p:sp>
      <p:graphicFrame>
        <p:nvGraphicFramePr>
          <p:cNvPr id="633" name="Tabelle"/>
          <p:cNvGraphicFramePr/>
          <p:nvPr/>
        </p:nvGraphicFramePr>
        <p:xfrm>
          <a:off x="326324" y="1867491"/>
          <a:ext cx="12355327" cy="584584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638653"/>
                <a:gridCol w="4179655"/>
                <a:gridCol w="2533841"/>
              </a:tblGrid>
              <a:tr h="517901">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r>
              <a:tr h="1619777">
                <a:tc>
                  <a:txBody>
                    <a:bodyPr/>
                    <a:lstStyle/>
                    <a:p>
                      <a:pPr algn="l" defTabSz="457200">
                        <a:defRPr sz="2000">
                          <a:ln w="0" cap="flat">
                            <a:solidFill>
                              <a:srgbClr val="000000"/>
                            </a:solidFill>
                            <a:prstDash val="solid"/>
                            <a:miter lim="400000"/>
                          </a:ln>
                          <a:solidFill>
                            <a:srgbClr val="414141"/>
                          </a:solidFill>
                          <a:sym typeface="Roboto Condensed Regular"/>
                        </a:defRPr>
                      </a:pPr>
                      <a:r>
                        <a:t>„Eiswasser:“ Reduziert die Zeit, die jemand seine Hand in Eiswasser taucht, seine Durchhaltekraft bei schwierigen Mathe-Aufgaben?</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Eiswasser ja vs. nein</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Zeitdauer bis Aufgabe bei Mathe-Aufgaben</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r>
              <a:tr h="1602286">
                <a:tc>
                  <a:txBody>
                    <a:bodyPr/>
                    <a:lstStyle/>
                    <a:p>
                      <a:pPr algn="l" defTabSz="457200">
                        <a:defRPr sz="2000">
                          <a:ln w="0" cap="flat">
                            <a:solidFill>
                              <a:srgbClr val="000000"/>
                            </a:solidFill>
                            <a:prstDash val="solid"/>
                            <a:miter lim="400000"/>
                          </a:ln>
                          <a:solidFill>
                            <a:srgbClr val="414141"/>
                          </a:solidFill>
                          <a:sym typeface="Roboto Condensed Regular"/>
                        </a:defRPr>
                      </a:pPr>
                      <a:r>
                        <a:t>„Trauriger Film:“ Führt Emotionsunterdrückung zu geringerer Durchhaltekraft?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trauriger Film vs. sachlicher Film</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Dauer der Betätigung eines Hand-muskel-trainers</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867703">
                <a:tc>
                  <a:txBody>
                    <a:bodyPr/>
                    <a:lstStyle/>
                    <a:p>
                      <a:pPr algn="l" defTabSz="457200">
                        <a:defRPr sz="2000">
                          <a:ln w="0" cap="flat">
                            <a:solidFill>
                              <a:srgbClr val="000000"/>
                            </a:solidFill>
                            <a:prstDash val="solid"/>
                            <a:miter lim="400000"/>
                          </a:ln>
                          <a:solidFill>
                            <a:srgbClr val="414141"/>
                          </a:solidFill>
                          <a:sym typeface="Roboto Condensed Regular"/>
                        </a:defRPr>
                      </a:pPr>
                      <a:r>
                        <a:t>Verringert Stress die Willenskraft?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Korrelativ: Aktueller Stress (Fragebogen)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Willens-Aufgabe (z. B. Mathe)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r h="1234995">
                <a:tc>
                  <a:txBody>
                    <a:bodyPr/>
                    <a:lstStyle/>
                    <a:p>
                      <a:pPr algn="l" defTabSz="457200">
                        <a:defRPr sz="2000">
                          <a:ln w="0" cap="flat">
                            <a:solidFill>
                              <a:srgbClr val="000000"/>
                            </a:solidFill>
                            <a:prstDash val="solid"/>
                            <a:miter lim="400000"/>
                          </a:ln>
                          <a:solidFill>
                            <a:srgbClr val="414141"/>
                          </a:solidFill>
                          <a:sym typeface="Roboto Condensed Regular"/>
                        </a:defRPr>
                      </a:pPr>
                      <a:r>
                        <a:t>Korrelieren Kolloquiums-Noten mit dem zeitlichen Abstand zur letzten Mahlzeit des Gutachters?</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Korrelativ: zeitlicher Abstand zur letzten Mahlzeit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Note des Prüflings</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bl>
          </a:graphicData>
        </a:graphic>
      </p:graphicFrame>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solidFill>
                  <a:srgbClr val="262626"/>
                </a:solidFill>
              </a:defRPr>
            </a:lvl1pPr>
          </a:lstStyle>
          <a:p>
            <a:pPr/>
            <a:fld id="{86CB4B4D-7CA3-9044-876B-883B54F8677D}" type="slidenum"/>
          </a:p>
        </p:txBody>
      </p:sp>
      <p:sp>
        <p:nvSpPr>
          <p:cNvPr id="636" name="Themenkreis: Mental Workload"/>
          <p:cNvSpPr txBox="1"/>
          <p:nvPr>
            <p:ph type="body" idx="21"/>
          </p:nvPr>
        </p:nvSpPr>
        <p:spPr>
          <a:prstGeom prst="rect">
            <a:avLst/>
          </a:prstGeom>
        </p:spPr>
        <p:txBody>
          <a:bodyPr/>
          <a:lstStyle/>
          <a:p>
            <a:pPr/>
            <a:r>
              <a:t>Themenkreis: Mental Workload</a:t>
            </a:r>
          </a:p>
        </p:txBody>
      </p:sp>
      <p:graphicFrame>
        <p:nvGraphicFramePr>
          <p:cNvPr id="637" name="Tabelle"/>
          <p:cNvGraphicFramePr/>
          <p:nvPr/>
        </p:nvGraphicFramePr>
        <p:xfrm>
          <a:off x="426295" y="1903509"/>
          <a:ext cx="11827524" cy="517410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97716"/>
                <a:gridCol w="4001060"/>
                <a:gridCol w="2425571"/>
              </a:tblGrid>
              <a:tr h="489105">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r>
              <a:tr h="1182844">
                <a:tc>
                  <a:txBody>
                    <a:bodyPr/>
                    <a:lstStyle/>
                    <a:p>
                      <a:pPr algn="l" defTabSz="457200">
                        <a:defRPr sz="2000">
                          <a:ln w="0" cap="flat">
                            <a:solidFill>
                              <a:srgbClr val="000000"/>
                            </a:solidFill>
                            <a:prstDash val="solid"/>
                            <a:miter lim="400000"/>
                          </a:ln>
                          <a:solidFill>
                            <a:srgbClr val="414141"/>
                          </a:solidFill>
                          <a:sym typeface="Roboto Condensed Regular"/>
                        </a:defRPr>
                      </a:pPr>
                      <a:r>
                        <a:t>Korreliert Achtsamkeit mit effizienterer kognitiver Verarbeitung (d. h. weniger mental workload)?</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Korrelation Achtsamkeit mit…</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Mental Workload (Pupillengröße)</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r>
              <a:tr h="819457">
                <a:tc>
                  <a:txBody>
                    <a:bodyPr/>
                    <a:lstStyle/>
                    <a:p>
                      <a:pPr algn="l" defTabSz="457200">
                        <a:defRPr sz="2000">
                          <a:ln w="0" cap="flat">
                            <a:solidFill>
                              <a:srgbClr val="000000"/>
                            </a:solidFill>
                            <a:prstDash val="solid"/>
                            <a:miter lim="400000"/>
                          </a:ln>
                          <a:solidFill>
                            <a:srgbClr val="414141"/>
                          </a:solidFill>
                          <a:sym typeface="Roboto Condensed Regular"/>
                        </a:defRPr>
                      </a:pPr>
                      <a:r>
                        <a:t>Wie ist die mental workload bei der Lese-Technologie „spritz“?</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Within-Faktor Lesegeschwindigkeit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Mental Workload </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1513196">
                <a:tc>
                  <a:txBody>
                    <a:bodyPr/>
                    <a:lstStyle/>
                    <a:p>
                      <a:pPr algn="l" defTabSz="457200">
                        <a:defRPr sz="2000">
                          <a:ln w="0" cap="flat">
                            <a:solidFill>
                              <a:srgbClr val="000000"/>
                            </a:solidFill>
                            <a:prstDash val="solid"/>
                            <a:miter lim="400000"/>
                          </a:ln>
                          <a:solidFill>
                            <a:srgbClr val="414141"/>
                          </a:solidFill>
                          <a:sym typeface="Roboto Condensed Regular"/>
                        </a:defRPr>
                      </a:pPr>
                      <a:r>
                        <a:t>Lässt sich das Pupillensignal bei mentaler Belastung unterscheiden von Signal bei emotionaler Erregung und bei Lichteinfall?</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Within-Faktor Art der Pupillenveränderung (mental, affektiv, lichtinduziert)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Pupillensignal</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r h="1166327">
                <a:tc>
                  <a:txBody>
                    <a:bodyPr/>
                    <a:lstStyle/>
                    <a:p>
                      <a:pPr algn="l" defTabSz="457200">
                        <a:defRPr sz="2000">
                          <a:ln w="0" cap="flat">
                            <a:solidFill>
                              <a:srgbClr val="000000"/>
                            </a:solidFill>
                            <a:prstDash val="solid"/>
                            <a:miter lim="400000"/>
                          </a:ln>
                          <a:solidFill>
                            <a:srgbClr val="414141"/>
                          </a:solidFill>
                          <a:sym typeface="Roboto Condensed Regular"/>
                        </a:defRPr>
                      </a:pPr>
                      <a:r>
                        <a:t>Wie verändert sich die Pupillenreaktion im Abhängigkeit vom Alter?</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Korrelation: Alter mit…</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Mental Workload (Pupillengröße)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bl>
          </a:graphicData>
        </a:graphic>
      </p:graphicFrame>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lvl1pPr>
          </a:lstStyle>
          <a:p>
            <a:pPr/>
            <a:fld id="{86CB4B4D-7CA3-9044-876B-883B54F8677D}" type="slidenum"/>
          </a:p>
        </p:txBody>
      </p:sp>
      <p:sp>
        <p:nvSpPr>
          <p:cNvPr id="150" name="Was ist Wissenschaft?"/>
          <p:cNvSpPr txBox="1"/>
          <p:nvPr>
            <p:ph type="body" idx="21"/>
          </p:nvPr>
        </p:nvSpPr>
        <p:spPr>
          <a:prstGeom prst="rect">
            <a:avLst/>
          </a:prstGeom>
        </p:spPr>
        <p:txBody>
          <a:bodyPr/>
          <a:lstStyle/>
          <a:p>
            <a:pPr/>
            <a:r>
              <a:t>Was ist Wissenschaft?</a:t>
            </a:r>
          </a:p>
        </p:txBody>
      </p:sp>
      <p:sp>
        <p:nvSpPr>
          <p:cNvPr id="151" name="Wissenschaft ist ein systematisches Unterfangen, das Wissen erzeugt und organisiert, primär in Form von testbaren Erklärungen von Vorhersagen über das Universum.…"/>
          <p:cNvSpPr/>
          <p:nvPr/>
        </p:nvSpPr>
        <p:spPr>
          <a:xfrm>
            <a:off x="298698" y="1918756"/>
            <a:ext cx="12407404" cy="7347941"/>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a:solidFill>
                  <a:srgbClr val="262626"/>
                </a:solidFill>
              </a:rPr>
              <a:t>Wissenschaft ist ein </a:t>
            </a:r>
            <a:r>
              <a:rPr i="1">
                <a:solidFill>
                  <a:srgbClr val="262626"/>
                </a:solidFill>
              </a:rPr>
              <a:t>systematisches</a:t>
            </a:r>
            <a:r>
              <a:rPr>
                <a:solidFill>
                  <a:srgbClr val="262626"/>
                </a:solidFill>
              </a:rPr>
              <a:t> Unterfangen, das </a:t>
            </a:r>
            <a:r>
              <a:rPr i="1">
                <a:solidFill>
                  <a:srgbClr val="262626"/>
                </a:solidFill>
              </a:rPr>
              <a:t>Wissen</a:t>
            </a:r>
            <a:r>
              <a:rPr>
                <a:solidFill>
                  <a:srgbClr val="262626"/>
                </a:solidFill>
              </a:rPr>
              <a:t> </a:t>
            </a:r>
            <a:r>
              <a:rPr i="1">
                <a:solidFill>
                  <a:srgbClr val="262626"/>
                </a:solidFill>
              </a:rPr>
              <a:t>erzeugt</a:t>
            </a:r>
            <a:r>
              <a:rPr>
                <a:solidFill>
                  <a:srgbClr val="262626"/>
                </a:solidFill>
              </a:rPr>
              <a:t> und </a:t>
            </a:r>
            <a:r>
              <a:rPr i="1">
                <a:solidFill>
                  <a:srgbClr val="262626"/>
                </a:solidFill>
              </a:rPr>
              <a:t>organisiert, </a:t>
            </a:r>
            <a:r>
              <a:rPr>
                <a:solidFill>
                  <a:srgbClr val="262626"/>
                </a:solidFill>
              </a:rPr>
              <a:t>primär in Form von </a:t>
            </a:r>
            <a:r>
              <a:rPr i="1">
                <a:solidFill>
                  <a:srgbClr val="262626"/>
                </a:solidFill>
              </a:rPr>
              <a:t>testbaren</a:t>
            </a:r>
            <a:r>
              <a:rPr>
                <a:solidFill>
                  <a:srgbClr val="262626"/>
                </a:solidFill>
              </a:rPr>
              <a:t> </a:t>
            </a:r>
            <a:r>
              <a:rPr i="1">
                <a:solidFill>
                  <a:srgbClr val="262626"/>
                </a:solidFill>
              </a:rPr>
              <a:t>Erklärungen</a:t>
            </a:r>
            <a:r>
              <a:rPr>
                <a:solidFill>
                  <a:srgbClr val="262626"/>
                </a:solidFill>
              </a:rPr>
              <a:t> von </a:t>
            </a:r>
            <a:r>
              <a:rPr i="1">
                <a:solidFill>
                  <a:srgbClr val="262626"/>
                </a:solidFill>
              </a:rPr>
              <a:t>Vorhersagen</a:t>
            </a:r>
            <a:r>
              <a:rPr>
                <a:solidFill>
                  <a:srgbClr val="262626"/>
                </a:solidFill>
              </a:rPr>
              <a:t> über das Universum.</a:t>
            </a:r>
            <a:endParaRPr>
              <a:solidFill>
                <a:srgbClr val="262626"/>
              </a:solidFill>
            </a:endParaRP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a:solidFill>
                  <a:srgbClr val="262626"/>
                </a:solidFill>
              </a:rPr>
              <a:t>Disziplinen, die wissenschaftliche Erkenntnisse zur </a:t>
            </a:r>
            <a:r>
              <a:rPr i="1">
                <a:solidFill>
                  <a:srgbClr val="262626"/>
                </a:solidFill>
              </a:rPr>
              <a:t>Lösung praktischer Probleme</a:t>
            </a:r>
            <a:r>
              <a:rPr>
                <a:solidFill>
                  <a:srgbClr val="262626"/>
                </a:solidFill>
              </a:rPr>
              <a:t> nutzen (wie Medizin oder Wirtschaftspsychologie), nennt man auch </a:t>
            </a:r>
            <a:r>
              <a:rPr i="1">
                <a:solidFill>
                  <a:srgbClr val="262626"/>
                </a:solidFill>
              </a:rPr>
              <a:t>angewandte Wissenschaft</a:t>
            </a:r>
            <a:r>
              <a:rPr>
                <a:solidFill>
                  <a:srgbClr val="262626"/>
                </a:solidFill>
              </a:rPr>
              <a:t>; Wissenschaftszweige mit weniger Anwendungsbezug nennt man </a:t>
            </a:r>
            <a:r>
              <a:rPr i="1">
                <a:solidFill>
                  <a:srgbClr val="262626"/>
                </a:solidFill>
              </a:rPr>
              <a:t>Grundlagenwissenschaft</a:t>
            </a:r>
            <a:r>
              <a:rPr>
                <a:solidFill>
                  <a:srgbClr val="262626"/>
                </a:solidFill>
              </a:rPr>
              <a:t>.</a:t>
            </a:r>
            <a:endParaRPr>
              <a:solidFill>
                <a:srgbClr val="262626"/>
              </a:solidFill>
            </a:endParaRP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a:solidFill>
                  <a:srgbClr val="262626"/>
                </a:solidFill>
              </a:rPr>
              <a:t>Aspekte der Wissenschaft, die die</a:t>
            </a:r>
            <a:r>
              <a:rPr i="1">
                <a:solidFill>
                  <a:srgbClr val="262626"/>
                </a:solidFill>
              </a:rPr>
              <a:t> Erzeugung von Wissen</a:t>
            </a:r>
            <a:r>
              <a:rPr>
                <a:solidFill>
                  <a:srgbClr val="262626"/>
                </a:solidFill>
              </a:rPr>
              <a:t> in den Vordergrund stellen, nennt man </a:t>
            </a:r>
            <a:r>
              <a:rPr i="1">
                <a:solidFill>
                  <a:srgbClr val="262626"/>
                </a:solidFill>
              </a:rPr>
              <a:t>Forschung</a:t>
            </a:r>
            <a:r>
              <a:rPr>
                <a:solidFill>
                  <a:srgbClr val="262626"/>
                </a:solidFill>
              </a:rPr>
              <a:t>. </a:t>
            </a:r>
            <a:endParaRPr>
              <a:solidFill>
                <a:srgbClr val="262626"/>
              </a:solidFill>
            </a:endParaRP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a:solidFill>
                  <a:srgbClr val="262626"/>
                </a:solidFill>
              </a:rPr>
              <a:t>Die </a:t>
            </a:r>
            <a:r>
              <a:rPr i="1">
                <a:solidFill>
                  <a:srgbClr val="262626"/>
                </a:solidFill>
              </a:rPr>
              <a:t>Art und Weise</a:t>
            </a:r>
            <a:r>
              <a:rPr>
                <a:solidFill>
                  <a:srgbClr val="262626"/>
                </a:solidFill>
              </a:rPr>
              <a:t> der Wissenschaft nennt man die wissenschaftliche </a:t>
            </a:r>
            <a:r>
              <a:rPr i="1">
                <a:solidFill>
                  <a:srgbClr val="262626"/>
                </a:solidFill>
              </a:rPr>
              <a:t>Methode</a:t>
            </a:r>
            <a:r>
              <a:rPr>
                <a:solidFill>
                  <a:srgbClr val="262626"/>
                </a:solidFill>
              </a:rPr>
              <a:t>. Die wissenschaftliche Methode ist geprägt von dem Versuch, das Universum </a:t>
            </a:r>
            <a:r>
              <a:rPr i="1">
                <a:solidFill>
                  <a:srgbClr val="262626"/>
                </a:solidFill>
              </a:rPr>
              <a:t>objektiv</a:t>
            </a:r>
            <a:r>
              <a:rPr>
                <a:solidFill>
                  <a:srgbClr val="262626"/>
                </a:solidFill>
              </a:rPr>
              <a:t> und </a:t>
            </a:r>
            <a:r>
              <a:rPr i="1">
                <a:solidFill>
                  <a:srgbClr val="262626"/>
                </a:solidFill>
              </a:rPr>
              <a:t>reproduzierbar</a:t>
            </a:r>
            <a:r>
              <a:rPr>
                <a:solidFill>
                  <a:srgbClr val="262626"/>
                </a:solidFill>
              </a:rPr>
              <a:t> zu erklären. Damit ist gemeint, dass </a:t>
            </a:r>
            <a:r>
              <a:rPr i="1">
                <a:solidFill>
                  <a:srgbClr val="262626"/>
                </a:solidFill>
              </a:rPr>
              <a:t>rationale</a:t>
            </a:r>
            <a:r>
              <a:rPr>
                <a:solidFill>
                  <a:srgbClr val="262626"/>
                </a:solidFill>
              </a:rPr>
              <a:t> und fachlich informierte </a:t>
            </a:r>
            <a:r>
              <a:rPr i="1">
                <a:solidFill>
                  <a:srgbClr val="262626"/>
                </a:solidFill>
              </a:rPr>
              <a:t>Menschen</a:t>
            </a:r>
            <a:r>
              <a:rPr>
                <a:solidFill>
                  <a:srgbClr val="262626"/>
                </a:solidFill>
              </a:rPr>
              <a:t> zu der </a:t>
            </a:r>
            <a:r>
              <a:rPr i="1">
                <a:solidFill>
                  <a:srgbClr val="262626"/>
                </a:solidFill>
              </a:rPr>
              <a:t>gleichen Einschätzung</a:t>
            </a:r>
            <a:r>
              <a:rPr>
                <a:solidFill>
                  <a:srgbClr val="262626"/>
                </a:solidFill>
              </a:rPr>
              <a:t> eines wissenschaftlichen Arguments kommen sollten.</a:t>
            </a:r>
            <a:endParaRPr>
              <a:solidFill>
                <a:srgbClr val="262626"/>
              </a:solidFill>
            </a:endParaRP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a:solidFill>
                  <a:srgbClr val="262626"/>
                </a:solidFill>
              </a:rPr>
              <a:t>Die </a:t>
            </a:r>
            <a:r>
              <a:rPr i="1">
                <a:solidFill>
                  <a:srgbClr val="262626"/>
                </a:solidFill>
              </a:rPr>
              <a:t>Falsifizierung</a:t>
            </a:r>
            <a:r>
              <a:rPr>
                <a:solidFill>
                  <a:srgbClr val="262626"/>
                </a:solidFill>
              </a:rPr>
              <a:t> einer Hypothese stellt für viele das Kennzeichen wissenschaftlichen </a:t>
            </a:r>
            <a:r>
              <a:rPr i="1">
                <a:solidFill>
                  <a:srgbClr val="262626"/>
                </a:solidFill>
              </a:rPr>
              <a:t>Fortschritts</a:t>
            </a:r>
            <a:r>
              <a:rPr>
                <a:solidFill>
                  <a:srgbClr val="262626"/>
                </a:solidFill>
              </a:rPr>
              <a:t> dar. </a:t>
            </a:r>
            <a:r>
              <a:rPr i="1">
                <a:solidFill>
                  <a:srgbClr val="262626"/>
                </a:solidFill>
              </a:rPr>
              <a:t>Verifizieren</a:t>
            </a:r>
            <a:r>
              <a:rPr>
                <a:solidFill>
                  <a:srgbClr val="262626"/>
                </a:solidFill>
              </a:rPr>
              <a:t> wird hingegen von vielen als </a:t>
            </a:r>
            <a:r>
              <a:rPr i="1">
                <a:solidFill>
                  <a:srgbClr val="262626"/>
                </a:solidFill>
              </a:rPr>
              <a:t>kein starkes Mittel</a:t>
            </a:r>
            <a:r>
              <a:rPr>
                <a:solidFill>
                  <a:srgbClr val="262626"/>
                </a:solidFill>
              </a:rPr>
              <a:t> wissenschaftlichen Fortschritts gesehen. Daraus kann die Relevanz des Zweifelns (</a:t>
            </a:r>
            <a:r>
              <a:rPr i="1">
                <a:solidFill>
                  <a:srgbClr val="262626"/>
                </a:solidFill>
              </a:rPr>
              <a:t>Skeptizismus</a:t>
            </a:r>
            <a:r>
              <a:rPr>
                <a:solidFill>
                  <a:srgbClr val="262626"/>
                </a:solidFill>
              </a:rPr>
              <a:t>) für die Wissenschaft abgeleitet werden.</a:t>
            </a:r>
            <a:endParaRPr>
              <a:solidFill>
                <a:srgbClr val="262626"/>
              </a:solidFill>
            </a:endParaRP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a:solidFill>
                  <a:srgbClr val="262626"/>
                </a:solidFill>
              </a:rPr>
              <a:t>Die </a:t>
            </a:r>
            <a:r>
              <a:rPr i="1">
                <a:solidFill>
                  <a:srgbClr val="262626"/>
                </a:solidFill>
              </a:rPr>
              <a:t>Mathematik</a:t>
            </a:r>
            <a:r>
              <a:rPr>
                <a:solidFill>
                  <a:srgbClr val="262626"/>
                </a:solidFill>
              </a:rPr>
              <a:t> hat sich in der Rückschau als das vielleicht nützlichste Werkzeug der (empirischen) Wissenschaft herausgestellt.</a:t>
            </a:r>
            <a:endParaRPr>
              <a:solidFill>
                <a:srgbClr val="262626"/>
              </a:solidFill>
            </a:endParaRP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a:solidFill>
                  <a:srgbClr val="262626"/>
                </a:solidFill>
              </a:rPr>
              <a:t>Zu den bekanntesten und einflussreichsten Theorien gehören die </a:t>
            </a:r>
            <a:r>
              <a:rPr i="1">
                <a:solidFill>
                  <a:srgbClr val="262626"/>
                </a:solidFill>
              </a:rPr>
              <a:t>Evolutionstheorie</a:t>
            </a:r>
            <a:r>
              <a:rPr>
                <a:solidFill>
                  <a:srgbClr val="262626"/>
                </a:solidFill>
              </a:rPr>
              <a:t> oder die </a:t>
            </a:r>
            <a:r>
              <a:rPr i="1">
                <a:solidFill>
                  <a:srgbClr val="262626"/>
                </a:solidFill>
              </a:rPr>
              <a:t>Relativitätstheorie</a:t>
            </a:r>
            <a:r>
              <a:rPr>
                <a:solidFill>
                  <a:srgbClr val="262626"/>
                </a:solidFill>
              </a:rPr>
              <a: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solidFill>
                  <a:srgbClr val="262626"/>
                </a:solidFill>
              </a:defRPr>
            </a:lvl1pPr>
          </a:lstStyle>
          <a:p>
            <a:pPr/>
            <a:fld id="{86CB4B4D-7CA3-9044-876B-883B54F8677D}" type="slidenum"/>
          </a:p>
        </p:txBody>
      </p:sp>
      <p:sp>
        <p:nvSpPr>
          <p:cNvPr id="640" name="Themenkreis: Persönlichkeit divers"/>
          <p:cNvSpPr txBox="1"/>
          <p:nvPr>
            <p:ph type="body" idx="21"/>
          </p:nvPr>
        </p:nvSpPr>
        <p:spPr>
          <a:prstGeom prst="rect">
            <a:avLst/>
          </a:prstGeom>
        </p:spPr>
        <p:txBody>
          <a:bodyPr/>
          <a:lstStyle/>
          <a:p>
            <a:pPr/>
            <a:r>
              <a:t>Themenkreis: Persönlichkeit divers</a:t>
            </a:r>
          </a:p>
        </p:txBody>
      </p:sp>
      <p:graphicFrame>
        <p:nvGraphicFramePr>
          <p:cNvPr id="641" name="Tabelle"/>
          <p:cNvGraphicFramePr/>
          <p:nvPr/>
        </p:nvGraphicFramePr>
        <p:xfrm>
          <a:off x="284055" y="1910399"/>
          <a:ext cx="11792817" cy="629068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81872"/>
                <a:gridCol w="3989317"/>
                <a:gridCol w="2418452"/>
              </a:tblGrid>
              <a:tr h="450813">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rPr sz="1800"/>
                        <a:t>Forschungsfrage</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rPr sz="1800"/>
                        <a:t>UV/Design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rPr sz="1800"/>
                        <a:t>AV</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r>
              <a:tr h="1363370">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Inwieweit korreliert die Einschätzung des Aufwands, sich in „R“ einzuarbeiten mit dem Zeitpunkt der Befragung dazu (vor/während/nach dem Einlernen)?</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Korrelativ bzw. between- oder within-design (Zeitpunkt der Befragung)</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Unterschiede im geschätzten Aufwand</a:t>
                      </a:r>
                    </a:p>
                  </a:txBody>
                  <a:tcPr marL="45720" marR="45720" marT="45720" marB="45720" anchor="t" anchorCtr="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r>
              <a:tr h="738099">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Ist „sensation seeking“ (ss) ein Grund, warum junge Erwachsene Drogen nehmen?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Korrelativ/Beschreibend</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Messung des SS-Grades</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1042285">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Was ist die Persönlichkeitssstruktur von Fommies? Unterscheiden sich die Studienfächer darin?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Beschreibend/Unterschiedsmessung</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BIG-5-Scores</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r h="1042285">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Sind Frauen bei der Bundeswehr „männlicher“ als zivile Frauen?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Beschreibend/Unterschiedsmessung</a:t>
                      </a:r>
                      <a:endParaRPr sz="1800"/>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Fragebogen zur Geschlechtseinstellung</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r>
              <a:tr h="1650657">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Replikation der Studie von Asch 1946: Hat die Reihenfolge in der Adjektive zur Beschreibung einer Person präsentiert werden einen Einfluss auf die Beurteilung der Person?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Experimentell</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Rating von Persönlichkeits-Merkmalen</a:t>
                      </a:r>
                    </a:p>
                  </a:txBody>
                  <a:tcPr marL="45720" marR="45720" marT="45720" marB="45720" anchor="t" anchorCtr="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r>
            </a:tbl>
          </a:graphicData>
        </a:graphic>
      </p:graphicFrame>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4" name="Wo finde ich Forschungsthemen?"/>
          <p:cNvSpPr txBox="1"/>
          <p:nvPr>
            <p:ph type="body" idx="21"/>
          </p:nvPr>
        </p:nvSpPr>
        <p:spPr>
          <a:prstGeom prst="rect">
            <a:avLst/>
          </a:prstGeom>
        </p:spPr>
        <p:txBody>
          <a:bodyPr/>
          <a:lstStyle/>
          <a:p>
            <a:pPr/>
            <a:r>
              <a:t>Wo finde ich Forschungsthemen?</a:t>
            </a:r>
          </a:p>
        </p:txBody>
      </p:sp>
      <p:sp>
        <p:nvSpPr>
          <p:cNvPr id="645" name="Inhalte aus den Lehrveranstaltungen…"/>
          <p:cNvSpPr txBox="1"/>
          <p:nvPr>
            <p:ph type="body" idx="22"/>
          </p:nvPr>
        </p:nvSpPr>
        <p:spPr>
          <a:prstGeom prst="rect">
            <a:avLst/>
          </a:prstGeom>
        </p:spPr>
        <p:txBody>
          <a:bodyPr/>
          <a:lstStyle/>
          <a:p>
            <a:pPr/>
            <a:r>
              <a:t>Inhalte aus den Lehrveranstaltungen</a:t>
            </a:r>
          </a:p>
          <a:p>
            <a:pPr lvl="1" marL="774700" indent="-190500">
              <a:buClr>
                <a:schemeClr val="accent5"/>
              </a:buClr>
              <a:buFont typeface="Arial"/>
              <a:buChar char="▶︎"/>
            </a:pPr>
            <a:r>
              <a:t>Vergessen Sie auch die Literatur zu den Lehrveranstaltungen nicht</a:t>
            </a:r>
          </a:p>
          <a:p>
            <a:pPr/>
            <a:r>
              <a:t>Forschungsthemen Ihrer Dozentis</a:t>
            </a:r>
          </a:p>
          <a:p>
            <a:pPr lvl="1" marL="774700" indent="-190500">
              <a:buClr>
                <a:schemeClr val="accent5"/>
              </a:buClr>
              <a:buFont typeface="Arial"/>
              <a:buChar char="▶︎"/>
            </a:pPr>
            <a:r>
              <a:t>Tipp: Sprechen Sie die Dozentis an</a:t>
            </a:r>
          </a:p>
          <a:p>
            <a:pPr/>
            <a:r>
              <a:t>Anregungen aus der Praxis</a:t>
            </a:r>
          </a:p>
          <a:p>
            <a:pPr lvl="1" marL="774700" indent="-190500">
              <a:buClr>
                <a:schemeClr val="accent5"/>
              </a:buClr>
              <a:buFont typeface="Arial"/>
              <a:buChar char="▶︎"/>
            </a:pPr>
            <a:r>
              <a:t>Themen, die für Ihre berufliche Perspektive profilbildend sein könnten</a:t>
            </a:r>
          </a:p>
          <a:p>
            <a:pPr/>
            <a:r>
              <a:t>Aktuelle wissenschaftliche Publikationen</a:t>
            </a:r>
          </a:p>
          <a:p>
            <a:pPr lvl="1" marL="774700" indent="-190500">
              <a:buClr>
                <a:schemeClr val="accent5"/>
              </a:buClr>
              <a:buFont typeface="Arial"/>
              <a:buChar char="▶︎"/>
            </a:pPr>
            <a:r>
              <a:t>Geeignete Zeitschriften sind z.B.</a:t>
            </a:r>
          </a:p>
          <a:p>
            <a:pPr lvl="2" marL="355600" indent="-228600">
              <a:buClr>
                <a:schemeClr val="accent5"/>
              </a:buClr>
              <a:buFont typeface="Arial"/>
              <a:buChar char="▶︎"/>
            </a:pPr>
            <a:r>
              <a:t>Journal of Applied Psychology</a:t>
            </a:r>
          </a:p>
          <a:p>
            <a:pPr lvl="2" marL="355600" indent="-228600">
              <a:buClr>
                <a:schemeClr val="accent5"/>
              </a:buClr>
              <a:buFont typeface="Arial"/>
              <a:buChar char="▶︎"/>
            </a:pPr>
            <a:r>
              <a:t>Zeitschrift für Arbeits- und Organisationspsychologie</a:t>
            </a:r>
          </a:p>
          <a:p>
            <a:pPr lvl="2" marL="355600" indent="-228600">
              <a:buClr>
                <a:schemeClr val="accent5"/>
              </a:buClr>
              <a:buFont typeface="Arial"/>
              <a:buChar char="▶︎"/>
            </a:pPr>
            <a:r>
              <a:t>PLOS One</a:t>
            </a:r>
          </a:p>
          <a:p>
            <a:pPr/>
            <a:r>
              <a:t>Erfahrungen durch Teilnahme an wissenschaftlichen Untersuchungen</a:t>
            </a:r>
          </a:p>
          <a:p>
            <a:pPr lvl="1" marL="774700" indent="-190500">
              <a:buClr>
                <a:schemeClr val="accent5"/>
              </a:buClr>
              <a:buFont typeface="Arial"/>
              <a:buChar char="▶︎"/>
            </a:pPr>
            <a:r>
              <a:t>Nehmen Sie an den Studien anderer Forschis teil.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Foliennummer"/>
          <p:cNvSpPr txBox="1"/>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val="1"/>
            </a:ext>
          </a:extLst>
        </p:spPr>
        <p:txBody>
          <a:bodyPr/>
          <a:lstStyle>
            <a:lvl1pPr algn="ctr">
              <a:defRPr sz="2200">
                <a:latin typeface="+mj-lt"/>
                <a:ea typeface="+mj-ea"/>
                <a:cs typeface="+mj-cs"/>
                <a:sym typeface="Roboto Condensed Regular"/>
              </a:defRPr>
            </a:lvl1pPr>
          </a:lstStyle>
          <a:p>
            <a:pPr/>
            <a:fld id="{86CB4B4D-7CA3-9044-876B-883B54F8677D}" type="slidenum"/>
          </a:p>
        </p:txBody>
      </p:sp>
      <p:sp>
        <p:nvSpPr>
          <p:cNvPr id="648" name="Beispiele für Titel quantitativer Seminararbeiten"/>
          <p:cNvSpPr txBox="1"/>
          <p:nvPr>
            <p:ph type="body" idx="21"/>
          </p:nvPr>
        </p:nvSpPr>
        <p:spPr>
          <a:prstGeom prst="rect">
            <a:avLst/>
          </a:prstGeom>
        </p:spPr>
        <p:txBody>
          <a:bodyPr/>
          <a:lstStyle/>
          <a:p>
            <a:pPr/>
            <a:r>
              <a:t>Beispiele für Titel </a:t>
            </a:r>
            <a:r>
              <a:t>quantitativer</a:t>
            </a:r>
            <a:r>
              <a:t> Seminararbeiten</a:t>
            </a:r>
          </a:p>
        </p:txBody>
      </p:sp>
      <p:sp>
        <p:nvSpPr>
          <p:cNvPr id="649" name="Ankereffekt: Beeinflusst eine vorgegebene Zahl die Höhe des Spendenbetrages? – eine quantitative Studie im experimentellen Design…"/>
          <p:cNvSpPr txBox="1"/>
          <p:nvPr>
            <p:ph type="body" idx="22"/>
          </p:nvPr>
        </p:nvSpPr>
        <p:spPr>
          <a:prstGeom prst="rect">
            <a:avLst/>
          </a:prstGeom>
        </p:spPr>
        <p:txBody>
          <a:bodyPr/>
          <a:lstStyle/>
          <a:p>
            <a:pPr marL="417830" marR="119379" indent="-298450" defTabSz="1222451">
              <a:spcBef>
                <a:spcPts val="900"/>
              </a:spcBef>
              <a:defRPr sz="1879"/>
            </a:pPr>
            <a:r>
              <a:t>Ankereffekt: Beeinflusst eine vorgegebene Zahl die Höhe des Spendenbetrages? – eine quantitative Studie im experimentellen Design</a:t>
            </a:r>
          </a:p>
          <a:p>
            <a:pPr marL="417830" marR="119379" indent="-298450" defTabSz="1222451">
              <a:spcBef>
                <a:spcPts val="900"/>
              </a:spcBef>
              <a:defRPr sz="1879"/>
            </a:pPr>
            <a:r>
              <a:t>Unterscheidet sich das Selbstkonzept (independent bzw. interdependent) von Personen, die in Deutschland leben, jedoch aus einer individualistischen bzw. kollektivistischen Kultur stammen?</a:t>
            </a:r>
          </a:p>
          <a:p>
            <a:pPr marL="417830" marR="119379" indent="-298450" defTabSz="1222451">
              <a:spcBef>
                <a:spcPts val="900"/>
              </a:spcBef>
              <a:defRPr sz="1879"/>
            </a:pPr>
            <a:r>
              <a:t>Welchen Einfluss hat das Hungergefühl auf das Kaufverhalten?</a:t>
            </a:r>
          </a:p>
          <a:p>
            <a:pPr marL="417830" marR="119379" indent="-298450" defTabSz="1222451">
              <a:spcBef>
                <a:spcPts val="900"/>
              </a:spcBef>
              <a:defRPr sz="1879"/>
            </a:pPr>
            <a:r>
              <a:t>Welchen Einfluss hat Musik auf das Leistungsvermögen beim Sport am Beispiel Laufsport?</a:t>
            </a:r>
          </a:p>
          <a:p>
            <a:pPr marL="417830" marR="119379" indent="-298450" defTabSz="1222451">
              <a:spcBef>
                <a:spcPts val="900"/>
              </a:spcBef>
              <a:defRPr sz="1879"/>
            </a:pPr>
            <a:r>
              <a:t>Auf die Größe kommt es an - Eine quantitative Analyse zur Untersuchung der Auswirkungen der Körpergröße auf die Lohnhöhe.</a:t>
            </a:r>
          </a:p>
          <a:p>
            <a:pPr marL="417830" marR="119379" indent="-298450" defTabSz="1222451">
              <a:spcBef>
                <a:spcPts val="900"/>
              </a:spcBef>
              <a:defRPr sz="1879"/>
            </a:pPr>
            <a:r>
              <a:t>Welchen Einfluss hat Musik auf die Konzentrationsfähigkeit?</a:t>
            </a:r>
          </a:p>
          <a:p>
            <a:pPr marL="417830" marR="119379" indent="-298450" defTabSz="1222451">
              <a:spcBef>
                <a:spcPts val="900"/>
              </a:spcBef>
              <a:defRPr sz="1879"/>
            </a:pPr>
            <a:r>
              <a:t>Ist alles Bio oder ist doch Bio alles ? Determinanten der Kaufentscheidung - Ist Bio genug?</a:t>
            </a:r>
          </a:p>
          <a:p>
            <a:pPr marL="417830" marR="119379" indent="-298450" defTabSz="1222451">
              <a:spcBef>
                <a:spcPts val="900"/>
              </a:spcBef>
              <a:defRPr sz="1879"/>
            </a:pPr>
            <a:r>
              <a:t>Der Schöne und das Biest - Werden attraktive Männer bei Firmengründungen bevorzugt?</a:t>
            </a:r>
          </a:p>
          <a:p>
            <a:pPr marL="417830" marR="119379" indent="-298450" defTabSz="1222451">
              <a:spcBef>
                <a:spcPts val="900"/>
              </a:spcBef>
              <a:defRPr sz="1879"/>
            </a:pPr>
            <a:r>
              <a:t>Do Your Best - Sind gewissenhafte Personen leistungsmotivierter?</a:t>
            </a:r>
          </a:p>
          <a:p>
            <a:pPr marL="417830" marR="119379" indent="-298450" defTabSz="1222451">
              <a:spcBef>
                <a:spcPts val="900"/>
              </a:spcBef>
              <a:defRPr sz="1879"/>
            </a:pPr>
            <a:r>
              <a:t>#fitnessmotivation - Wie beeinflussen Social-Media-Inhalte das Sportverhalten?</a:t>
            </a:r>
          </a:p>
          <a:p>
            <a:pPr marL="417830" marR="119379" indent="-298450" defTabSz="1222451">
              <a:spcBef>
                <a:spcPts val="900"/>
              </a:spcBef>
              <a:defRPr sz="1879"/>
            </a:pPr>
            <a:r>
              <a:t>Der Effekt eines attraktiven Bewerbungsbildes auf die Wahrnehmung hinsichtlich verschiedener Persönlichkeitsmerkmale</a:t>
            </a:r>
          </a:p>
          <a:p>
            <a:pPr marL="417830" marR="119379" indent="-298450" defTabSz="1222451">
              <a:spcBef>
                <a:spcPts val="900"/>
              </a:spcBef>
              <a:defRPr sz="1879"/>
            </a:pPr>
            <a:r>
              <a:t>Die Macht der Marken – Welchen Einfluss haben Modemarken auf das Kaufinteresse bei Damenbekleidung auf der Online - Plattform „Kleiderkreisel“?</a:t>
            </a:r>
          </a:p>
          <a:p>
            <a:pPr marL="417830" marR="119379" indent="-298450" defTabSz="1222451">
              <a:spcBef>
                <a:spcPts val="900"/>
              </a:spcBef>
              <a:defRPr sz="1879"/>
            </a:pPr>
            <a:r>
              <a:t>Die gute oder die schlechte Nachricht zuerst? Einfluss der Reihenfolge auf die Gestimmtheit des Empfängers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2" name="Was ist der coolste Titel?"/>
          <p:cNvSpPr txBox="1"/>
          <p:nvPr>
            <p:ph type="body" idx="21"/>
          </p:nvPr>
        </p:nvSpPr>
        <p:spPr>
          <a:prstGeom prst="rect">
            <a:avLst/>
          </a:prstGeom>
        </p:spPr>
        <p:txBody>
          <a:bodyPr/>
          <a:lstStyle/>
          <a:p>
            <a:pPr/>
            <a:r>
              <a:t>Was ist der coolste Titel?</a:t>
            </a:r>
          </a:p>
        </p:txBody>
      </p:sp>
      <p:sp>
        <p:nvSpPr>
          <p:cNvPr id="653" name="Recherchieren Sie „coole“ Titel…"/>
          <p:cNvSpPr txBox="1"/>
          <p:nvPr>
            <p:ph type="body" idx="22"/>
          </p:nvPr>
        </p:nvSpPr>
        <p:spPr>
          <a:prstGeom prst="rect">
            <a:avLst/>
          </a:prstGeom>
        </p:spPr>
        <p:txBody>
          <a:bodyPr/>
          <a:lstStyle/>
          <a:p>
            <a:pPr marL="127000" indent="0" algn="ctr">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Recherchieren Sie „coole“ Titel</a:t>
            </a:r>
          </a:p>
          <a:p>
            <a:pPr marL="444500" indent="-317500">
              <a:buClr>
                <a:schemeClr val="accent5"/>
              </a:buClr>
              <a:buFont typeface="Arial"/>
              <a:buChar char="▶︎"/>
            </a:pPr>
            <a:r>
              <a:t>Gehen Sie in die Arbeitsgruppen.</a:t>
            </a:r>
          </a:p>
          <a:p>
            <a:pPr marL="444500" indent="-317500">
              <a:buClr>
                <a:schemeClr val="accent5"/>
              </a:buClr>
              <a:buFont typeface="Arial"/>
              <a:buChar char="▶︎"/>
            </a:pPr>
            <a:r>
              <a:t>Recherchieren Sie nach „guten“ Titeln für Studien oder Abschlussarbeiten, z.B.</a:t>
            </a:r>
          </a:p>
          <a:p>
            <a:pPr lvl="1" marL="774700" indent="-190500">
              <a:buClr>
                <a:schemeClr val="accent5"/>
              </a:buClr>
              <a:buFont typeface="Arial"/>
              <a:buChar char="▶︎"/>
            </a:pPr>
            <a:r>
              <a:rPr u="sng">
                <a:solidFill>
                  <a:srgbClr val="0070C0"/>
                </a:solidFill>
                <a:uFill>
                  <a:solidFill>
                    <a:srgbClr val="0070C0"/>
                  </a:solidFill>
                </a:uFill>
                <a:hlinkClick r:id="rId2" invalidUrl="" action="" tgtFrame="" tooltip="" history="1" highlightClick="0" endSnd="0"/>
              </a:rPr>
              <a:t>hier</a:t>
            </a:r>
          </a:p>
          <a:p>
            <a:pPr marL="444500" indent="-317500">
              <a:buClr>
                <a:schemeClr val="accent5"/>
              </a:buClr>
              <a:buFont typeface="Arial"/>
              <a:buChar char="▶︎"/>
            </a:pPr>
            <a:r>
              <a:t>Wählen Sie die drei besten Titel aus und tragen Sie sie in </a:t>
            </a:r>
            <a:r>
              <a:rPr u="sng">
                <a:solidFill>
                  <a:srgbClr val="0070C0"/>
                </a:solidFill>
                <a:uFill>
                  <a:solidFill>
                    <a:srgbClr val="0070C0"/>
                  </a:solidFill>
                </a:uFill>
                <a:hlinkClick r:id="rId3" invalidUrl="" action="" tgtFrame="" tooltip="" history="1" highlightClick="0" endSnd="0"/>
              </a:rPr>
              <a:t>dieses Formular</a:t>
            </a:r>
            <a:r>
              <a:t> ein.</a:t>
            </a:r>
          </a:p>
          <a:p>
            <a:pPr marL="444500" indent="-317500">
              <a:buClr>
                <a:schemeClr val="accent5"/>
              </a:buClr>
              <a:buFont typeface="Arial"/>
              <a:buChar char="▶︎"/>
            </a:pPr>
            <a:r>
              <a:t>Im Anschluss wählen wir den Publikumsliebling.</a:t>
            </a:r>
          </a:p>
        </p:txBody>
      </p:sp>
      <p:pic>
        <p:nvPicPr>
          <p:cNvPr id="654" name="giphy.gif" descr="giphy.gif"/>
          <p:cNvPicPr>
            <a:picLocks noChangeAspect="0"/>
          </p:cNvPicPr>
          <p:nvPr/>
        </p:nvPicPr>
        <p:blipFill>
          <a:blip r:embed="rId4">
            <a:extLst/>
          </a:blip>
          <a:stretch>
            <a:fillRect/>
          </a:stretch>
        </p:blipFill>
        <p:spPr>
          <a:xfrm>
            <a:off x="6621624" y="2064893"/>
            <a:ext cx="5623813" cy="5623814"/>
          </a:xfrm>
          <a:prstGeom prst="rect">
            <a:avLst/>
          </a:prstGeom>
          <a:ln w="12700">
            <a:miter lim="400000"/>
          </a:ln>
        </p:spPr>
      </p:pic>
      <p:sp>
        <p:nvSpPr>
          <p:cNvPr id="655" name="Das ist kein Titel, aber irgendwie cool"/>
          <p:cNvSpPr txBox="1"/>
          <p:nvPr/>
        </p:nvSpPr>
        <p:spPr>
          <a:xfrm>
            <a:off x="6650555" y="7814393"/>
            <a:ext cx="3492164"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Das ist kein Titel, aber irgendwie cool</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8" name="Titeltext"/>
          <p:cNvSpPr txBox="1"/>
          <p:nvPr>
            <p:ph type="body" idx="21"/>
          </p:nvPr>
        </p:nvSpPr>
        <p:spPr>
          <a:prstGeom prst="rect">
            <a:avLst/>
          </a:prstGeom>
        </p:spPr>
        <p:txBody>
          <a:bodyPr/>
          <a:lstStyle/>
          <a:p>
            <a:pPr/>
            <a:r>
              <a:t>Titeltext</a:t>
            </a:r>
          </a:p>
        </p:txBody>
      </p:sp>
      <p:pic>
        <p:nvPicPr>
          <p:cNvPr id="659" name="Bild" descr="Bild">
            <a:hlinkClick r:id="rId2" invalidUrl="" action="" tgtFrame="" tooltip="" history="1" highlightClick="0" endSnd="0"/>
          </p:cNvPr>
          <p:cNvPicPr>
            <a:picLocks noChangeAspect="1"/>
          </p:cNvPicPr>
          <p:nvPr/>
        </p:nvPicPr>
        <p:blipFill>
          <a:blip r:embed="rId3">
            <a:extLst/>
          </a:blip>
          <a:srcRect l="0" t="0" r="0" b="8394"/>
          <a:stretch>
            <a:fillRect/>
          </a:stretch>
        </p:blipFill>
        <p:spPr>
          <a:xfrm>
            <a:off x="32114" y="13620"/>
            <a:ext cx="13004801" cy="9726359"/>
          </a:xfrm>
          <a:prstGeom prst="rect">
            <a:avLst/>
          </a:prstGeom>
          <a:ln w="12700">
            <a:miter lim="400000"/>
          </a:ln>
        </p:spPr>
      </p:pic>
      <p:sp>
        <p:nvSpPr>
          <p:cNvPr id="660" name="http://de.in-mind.org/"/>
          <p:cNvSpPr txBox="1"/>
          <p:nvPr/>
        </p:nvSpPr>
        <p:spPr>
          <a:xfrm>
            <a:off x="6007240" y="413666"/>
            <a:ext cx="2804986"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2400"/>
            </a:pPr>
            <a:r>
              <a:rPr u="sng">
                <a:solidFill>
                  <a:srgbClr val="0070C0"/>
                </a:solidFill>
                <a:uFill>
                  <a:solidFill>
                    <a:srgbClr val="0070C0"/>
                  </a:solidFill>
                </a:uFill>
                <a:hlinkClick r:id="rId2" invalidUrl="" action="" tgtFrame="" tooltip="" history="1" highlightClick="0" endSnd="0"/>
              </a:rPr>
              <a:t>http://de.in-mind.org/</a:t>
            </a:r>
            <a:r>
              <a:t> </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63" name="Bild" descr="Bild"/>
          <p:cNvPicPr>
            <a:picLocks noChangeAspect="1"/>
          </p:cNvPicPr>
          <p:nvPr/>
        </p:nvPicPr>
        <p:blipFill>
          <a:blip r:embed="rId2">
            <a:extLst/>
          </a:blip>
          <a:srcRect l="4808" t="0" r="0" b="0"/>
          <a:stretch>
            <a:fillRect/>
          </a:stretch>
        </p:blipFill>
        <p:spPr>
          <a:xfrm>
            <a:off x="-1" y="422838"/>
            <a:ext cx="12834162" cy="8683597"/>
          </a:xfrm>
          <a:prstGeom prst="rect">
            <a:avLst/>
          </a:prstGeom>
          <a:ln w="12700">
            <a:miter lim="400000"/>
          </a:ln>
        </p:spPr>
      </p:pic>
      <p:sp>
        <p:nvSpPr>
          <p:cNvPr id="664" name="https://www.alltagsforschung.de/"/>
          <p:cNvSpPr txBox="1"/>
          <p:nvPr/>
        </p:nvSpPr>
        <p:spPr>
          <a:xfrm>
            <a:off x="5674685" y="1308107"/>
            <a:ext cx="5322439" cy="523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457200">
              <a:lnSpc>
                <a:spcPts val="4500"/>
              </a:lnSpc>
              <a:defRPr b="1" sz="2600" u="sng">
                <a:ln w="0" cap="flat">
                  <a:solidFill>
                    <a:srgbClr val="000000"/>
                  </a:solidFill>
                  <a:prstDash val="solid"/>
                  <a:miter lim="400000"/>
                </a:ln>
                <a:solidFill>
                  <a:srgbClr val="0070C0"/>
                </a:solidFill>
                <a:uFill>
                  <a:solidFill>
                    <a:srgbClr val="0070C0"/>
                  </a:solidFill>
                </a:uFill>
                <a:latin typeface="Helvetica"/>
                <a:ea typeface="Helvetica"/>
                <a:cs typeface="Helvetica"/>
                <a:sym typeface="Helvetica"/>
                <a:hlinkClick r:id="rId3" invalidUrl="" action="" tgtFrame="" tooltip="" history="1" highlightClick="0" endSnd="0"/>
              </a:defRPr>
            </a:lvl1pPr>
          </a:lstStyle>
          <a:p>
            <a:pPr>
              <a:defRPr>
                <a:solidFill>
                  <a:srgbClr val="0000EE"/>
                </a:solidFill>
                <a:uFillTx/>
              </a:defRPr>
            </a:pPr>
            <a:r>
              <a:rPr>
                <a:solidFill>
                  <a:srgbClr val="0070C0"/>
                </a:solidFill>
                <a:uFill>
                  <a:solidFill>
                    <a:srgbClr val="0070C0"/>
                  </a:solidFill>
                </a:uFill>
                <a:hlinkClick r:id="rId3" invalidUrl="" action="" tgtFrame="" tooltip="" history="1" highlightClick="0" endSnd="0"/>
              </a:rPr>
              <a:t>https://www.alltagsforschung.de/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Foliennummernplatzhalter 1"/>
          <p:cNvSpPr txBox="1"/>
          <p:nvPr>
            <p:ph type="sldNum" sz="quarter" idx="2"/>
          </p:nvPr>
        </p:nvSpPr>
        <p:spPr>
          <a:xfrm>
            <a:off x="12530984" y="9143496"/>
            <a:ext cx="430344" cy="447549"/>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262626"/>
                </a:solidFill>
                <a:latin typeface="+mj-lt"/>
                <a:ea typeface="+mj-ea"/>
                <a:cs typeface="+mj-cs"/>
                <a:sym typeface="Roboto Condensed Regular"/>
              </a:defRPr>
            </a:lvl1pPr>
          </a:lstStyle>
          <a:p>
            <a:pPr/>
            <a:fld id="{86CB4B4D-7CA3-9044-876B-883B54F8677D}" type="slidenum"/>
          </a:p>
        </p:txBody>
      </p:sp>
      <p:sp>
        <p:nvSpPr>
          <p:cNvPr id="667" name="Stellen Sie eine Studie kurz vor!"/>
          <p:cNvSpPr txBox="1"/>
          <p:nvPr>
            <p:ph type="body" idx="22"/>
          </p:nvPr>
        </p:nvSpPr>
        <p:spPr>
          <a:prstGeom prst="rect">
            <a:avLst/>
          </a:prstGeom>
        </p:spPr>
        <p:txBody>
          <a:bodyPr/>
          <a:lstStyle/>
          <a:p>
            <a:pPr/>
            <a:r>
              <a:t>Stellen Sie eine Studie kurz vor!</a:t>
            </a:r>
          </a:p>
        </p:txBody>
      </p:sp>
      <p:pic>
        <p:nvPicPr>
          <p:cNvPr id="668" name="Bild" descr="Bild">
            <a:hlinkClick r:id="rId2" invalidUrl="" action="" tgtFrame="" tooltip="" history="1" highlightClick="0" endSnd="0"/>
          </p:cNvPr>
          <p:cNvPicPr>
            <a:picLocks noChangeAspect="1"/>
          </p:cNvPicPr>
          <p:nvPr/>
        </p:nvPicPr>
        <p:blipFill>
          <a:blip r:embed="rId3">
            <a:extLst/>
          </a:blip>
          <a:srcRect l="0" t="0" r="0" b="8394"/>
          <a:stretch>
            <a:fillRect/>
          </a:stretch>
        </p:blipFill>
        <p:spPr>
          <a:xfrm>
            <a:off x="383196" y="1548953"/>
            <a:ext cx="3502773" cy="2619743"/>
          </a:xfrm>
          <a:prstGeom prst="rect">
            <a:avLst/>
          </a:prstGeom>
          <a:ln w="12700">
            <a:miter lim="400000"/>
          </a:ln>
        </p:spPr>
      </p:pic>
      <p:sp>
        <p:nvSpPr>
          <p:cNvPr id="669" name="http://de.in-mind.org/"/>
          <p:cNvSpPr txBox="1"/>
          <p:nvPr/>
        </p:nvSpPr>
        <p:spPr>
          <a:xfrm>
            <a:off x="1269642" y="4572697"/>
            <a:ext cx="1729927" cy="345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nSpc>
                <a:spcPct val="120000"/>
              </a:lnSpc>
              <a:defRPr sz="1200" u="sng">
                <a:solidFill>
                  <a:schemeClr val="accent5">
                    <a:hueOff val="-326855"/>
                    <a:satOff val="32847"/>
                    <a:lumOff val="-6386"/>
                  </a:schemeClr>
                </a:solidFill>
                <a:uFill>
                  <a:solidFill>
                    <a:srgbClr val="00998A"/>
                  </a:solidFill>
                </a:uFill>
                <a:latin typeface="Open Sans Regular"/>
                <a:ea typeface="Open Sans Regular"/>
                <a:cs typeface="Open Sans Regular"/>
                <a:sym typeface="Open Sans Regular"/>
              </a:defRPr>
            </a:pPr>
            <a:r>
              <a:rPr>
                <a:solidFill>
                  <a:srgbClr val="0070C0"/>
                </a:solidFill>
                <a:uFill>
                  <a:solidFill>
                    <a:srgbClr val="0070C0"/>
                  </a:solidFill>
                </a:uFill>
                <a:hlinkClick r:id="rId2" invalidUrl="" action="" tgtFrame="" tooltip="" history="1" highlightClick="0" endSnd="0"/>
              </a:rPr>
              <a:t>http://de.in-mind.org/</a:t>
            </a:r>
            <a:r>
              <a:t> </a:t>
            </a:r>
          </a:p>
        </p:txBody>
      </p:sp>
      <p:pic>
        <p:nvPicPr>
          <p:cNvPr id="670" name="Bild" descr="Bild"/>
          <p:cNvPicPr>
            <a:picLocks noChangeAspect="1"/>
          </p:cNvPicPr>
          <p:nvPr/>
        </p:nvPicPr>
        <p:blipFill>
          <a:blip r:embed="rId4">
            <a:extLst/>
          </a:blip>
          <a:srcRect l="4808" t="0" r="0" b="0"/>
          <a:stretch>
            <a:fillRect/>
          </a:stretch>
        </p:blipFill>
        <p:spPr>
          <a:xfrm>
            <a:off x="483839" y="5398670"/>
            <a:ext cx="3663974" cy="2479047"/>
          </a:xfrm>
          <a:prstGeom prst="rect">
            <a:avLst/>
          </a:prstGeom>
          <a:ln w="12700">
            <a:miter lim="400000"/>
          </a:ln>
        </p:spPr>
      </p:pic>
      <p:sp>
        <p:nvSpPr>
          <p:cNvPr id="671" name="https://www.alltagsforschung.de/"/>
          <p:cNvSpPr txBox="1"/>
          <p:nvPr/>
        </p:nvSpPr>
        <p:spPr>
          <a:xfrm>
            <a:off x="864904" y="8357577"/>
            <a:ext cx="2539403" cy="345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nSpc>
                <a:spcPct val="120000"/>
              </a:lnSpc>
              <a:defRPr sz="1200" u="sng">
                <a:solidFill>
                  <a:schemeClr val="accent5">
                    <a:hueOff val="-326855"/>
                    <a:satOff val="32847"/>
                    <a:lumOff val="-6386"/>
                  </a:schemeClr>
                </a:solidFill>
                <a:uFill>
                  <a:solidFill>
                    <a:srgbClr val="00998A"/>
                  </a:solidFill>
                </a:uFill>
                <a:latin typeface="Open Sans Regular"/>
                <a:ea typeface="Open Sans Regular"/>
                <a:cs typeface="Open Sans Regular"/>
                <a:sym typeface="Open Sans Regular"/>
              </a:defRPr>
            </a:pPr>
            <a:r>
              <a:rPr>
                <a:solidFill>
                  <a:srgbClr val="0070C0"/>
                </a:solidFill>
                <a:uFill>
                  <a:solidFill>
                    <a:srgbClr val="0070C0"/>
                  </a:solidFill>
                </a:uFill>
                <a:hlinkClick r:id="rId5" invalidUrl="" action="" tgtFrame="" tooltip="" history="1" highlightClick="0" endSnd="0"/>
              </a:rPr>
              <a:t>https://www.alltagsforschung.de/</a:t>
            </a:r>
            <a:r>
              <a:rPr>
                <a:solidFill>
                  <a:srgbClr val="0070C0"/>
                </a:solidFill>
                <a:uFill>
                  <a:solidFill>
                    <a:srgbClr val="0070C0"/>
                  </a:solidFill>
                </a:uFill>
              </a:rPr>
              <a:t> </a:t>
            </a:r>
          </a:p>
        </p:txBody>
      </p:sp>
      <p:sp>
        <p:nvSpPr>
          <p:cNvPr id="672" name="Inhaltsplatzhalter 5"/>
          <p:cNvSpPr txBox="1"/>
          <p:nvPr>
            <p:ph type="body" idx="4294967295"/>
          </p:nvPr>
        </p:nvSpPr>
        <p:spPr>
          <a:xfrm>
            <a:off x="4949560" y="1733767"/>
            <a:ext cx="6870804" cy="7454692"/>
          </a:xfrm>
          <a:prstGeom prst="rect">
            <a:avLst/>
          </a:prstGeom>
        </p:spPr>
        <p:txBody>
          <a:bodyPr/>
          <a:lstStyle/>
          <a:p>
            <a:pPr marL="317500" marR="0" indent="-317500" defTabSz="457200">
              <a:buClr>
                <a:schemeClr val="accent5"/>
              </a:buClr>
              <a:buFont typeface="Arial"/>
              <a:buChar char="▶︎"/>
              <a:defRPr>
                <a:ln w="0" cap="flat">
                  <a:solidFill>
                    <a:srgbClr val="000000"/>
                  </a:solidFill>
                  <a:prstDash val="solid"/>
                  <a:miter lim="400000"/>
                </a:ln>
                <a:solidFill>
                  <a:srgbClr val="414141"/>
                </a:solidFill>
              </a:defRPr>
            </a:pPr>
            <a:r>
              <a:t>Recherchieren Sie bei </a:t>
            </a:r>
            <a:r>
              <a:rPr i="1"/>
              <a:t>in-mind </a:t>
            </a:r>
            <a:r>
              <a:t>oder </a:t>
            </a:r>
            <a:r>
              <a:rPr i="1"/>
              <a:t>Alltagsforschung</a:t>
            </a:r>
            <a:r>
              <a:t> nach einer </a:t>
            </a:r>
            <a:r>
              <a:rPr i="1"/>
              <a:t>Studie</a:t>
            </a:r>
            <a:r>
              <a:t> und stellen Sie diese dann im Plenum vor!</a:t>
            </a:r>
          </a:p>
          <a:p>
            <a:pPr marL="317500" marR="0" indent="-317500" defTabSz="457200">
              <a:buClr>
                <a:schemeClr val="accent5"/>
              </a:buClr>
              <a:buFont typeface="Arial"/>
              <a:buChar char="▶︎"/>
              <a:defRPr>
                <a:ln w="0" cap="flat">
                  <a:solidFill>
                    <a:srgbClr val="000000"/>
                  </a:solidFill>
                  <a:prstDash val="solid"/>
                  <a:miter lim="400000"/>
                </a:ln>
                <a:solidFill>
                  <a:srgbClr val="414141"/>
                </a:solidFill>
              </a:defRPr>
            </a:pPr>
            <a:r>
              <a:t>Sie brauchen </a:t>
            </a:r>
            <a:r>
              <a:rPr i="1"/>
              <a:t>nicht</a:t>
            </a:r>
            <a:r>
              <a:t> das Originalpaper zu lesen.</a:t>
            </a:r>
          </a:p>
          <a:p>
            <a:pPr marL="317500" marR="0" indent="-317500" defTabSz="457200">
              <a:buClr>
                <a:schemeClr val="accent5"/>
              </a:buClr>
              <a:buFont typeface="Arial"/>
              <a:buChar char="▶︎"/>
              <a:defRPr>
                <a:ln w="0" cap="flat">
                  <a:solidFill>
                    <a:srgbClr val="000000"/>
                  </a:solidFill>
                  <a:prstDash val="solid"/>
                  <a:miter lim="400000"/>
                </a:ln>
                <a:solidFill>
                  <a:srgbClr val="414141"/>
                </a:solidFill>
              </a:defRPr>
            </a:pPr>
            <a:r>
              <a:t>Ziel ist es, sich und die Kommilitonen zu inspirieren.</a:t>
            </a:r>
            <a:br/>
          </a:p>
          <a:p>
            <a:pPr marL="317500" marR="0" indent="-317500" defTabSz="457200">
              <a:buClr>
                <a:schemeClr val="accent5"/>
              </a:buClr>
              <a:buFont typeface="Arial"/>
              <a:buChar char="▶︎"/>
              <a:defRPr>
                <a:ln w="0" cap="flat">
                  <a:solidFill>
                    <a:srgbClr val="000000"/>
                  </a:solidFill>
                  <a:prstDash val="solid"/>
                  <a:miter lim="400000"/>
                </a:ln>
                <a:solidFill>
                  <a:srgbClr val="414141"/>
                </a:solidFill>
              </a:defRPr>
            </a:pPr>
            <a:r>
              <a:rPr>
                <a:latin typeface="Roboto Condensed Bold"/>
                <a:ea typeface="Roboto Condensed Bold"/>
                <a:cs typeface="Roboto Condensed Bold"/>
                <a:sym typeface="Roboto Condensed Bold"/>
              </a:rPr>
              <a:t>Gliedern</a:t>
            </a:r>
            <a:r>
              <a:t> Sie Ihren Kurzvortrag (ca. 2-3 Min.) so:</a:t>
            </a:r>
          </a:p>
          <a:p>
            <a:pPr lvl="1" marL="666750" marR="0"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rPr i="1"/>
              <a:t>Forschungsfrage</a:t>
            </a:r>
            <a:r>
              <a:t> und/oder Haupthypothese</a:t>
            </a:r>
          </a:p>
          <a:p>
            <a:pPr lvl="1" marL="666750" marR="0"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t>Theoretischer </a:t>
            </a:r>
            <a:r>
              <a:rPr i="1"/>
              <a:t>Hintergrund</a:t>
            </a:r>
            <a:r>
              <a:t> (Theorie, Befunde)</a:t>
            </a:r>
          </a:p>
          <a:p>
            <a:pPr lvl="1" marL="666750" marR="0"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rPr i="1"/>
              <a:t>Design</a:t>
            </a:r>
            <a:r>
              <a:t> und Ablauf der Studie</a:t>
            </a:r>
          </a:p>
          <a:p>
            <a:pPr lvl="1" marL="666750" marR="0"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t>Zentrales </a:t>
            </a:r>
            <a:r>
              <a:rPr i="1"/>
              <a:t>Ergebnis</a:t>
            </a:r>
          </a:p>
          <a:p>
            <a:pPr lvl="1" marL="666750" marR="0"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t>(Mögliche) </a:t>
            </a:r>
            <a:r>
              <a:rPr i="1"/>
              <a:t>Schwächen</a:t>
            </a:r>
            <a:r>
              <a:t> der Studie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5" name="Recherchieren Sie in den Medien"/>
          <p:cNvSpPr txBox="1"/>
          <p:nvPr>
            <p:ph type="body" idx="21"/>
          </p:nvPr>
        </p:nvSpPr>
        <p:spPr>
          <a:prstGeom prst="rect">
            <a:avLst/>
          </a:prstGeom>
        </p:spPr>
        <p:txBody>
          <a:bodyPr/>
          <a:lstStyle/>
          <a:p>
            <a:pPr/>
            <a:r>
              <a:t>Recherchieren Sie in den Medien</a:t>
            </a:r>
          </a:p>
        </p:txBody>
      </p:sp>
      <p:sp>
        <p:nvSpPr>
          <p:cNvPr id="676" name="… nach Themen die sich für eine Seminararbeit eignen könnten."/>
          <p:cNvSpPr txBox="1"/>
          <p:nvPr/>
        </p:nvSpPr>
        <p:spPr>
          <a:xfrm>
            <a:off x="115008" y="1347385"/>
            <a:ext cx="7081227" cy="447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200"/>
            </a:lvl1pPr>
          </a:lstStyle>
          <a:p>
            <a:pPr/>
            <a:r>
              <a:t>… nach Themen die sich für eine Seminararbeit eignen könnten.</a:t>
            </a:r>
          </a:p>
        </p:txBody>
      </p:sp>
      <p:pic>
        <p:nvPicPr>
          <p:cNvPr id="677" name="Bild" descr="Bild"/>
          <p:cNvPicPr>
            <a:picLocks noChangeAspect="1"/>
          </p:cNvPicPr>
          <p:nvPr/>
        </p:nvPicPr>
        <p:blipFill>
          <a:blip r:embed="rId2">
            <a:extLst/>
          </a:blip>
          <a:stretch>
            <a:fillRect/>
          </a:stretch>
        </p:blipFill>
        <p:spPr>
          <a:xfrm>
            <a:off x="214516" y="4396725"/>
            <a:ext cx="1931084" cy="2550020"/>
          </a:xfrm>
          <a:prstGeom prst="rect">
            <a:avLst/>
          </a:prstGeom>
          <a:ln w="12700">
            <a:miter lim="400000"/>
          </a:ln>
        </p:spPr>
      </p:pic>
      <p:pic>
        <p:nvPicPr>
          <p:cNvPr id="678" name="Bild" descr="Bild"/>
          <p:cNvPicPr>
            <a:picLocks noChangeAspect="1"/>
          </p:cNvPicPr>
          <p:nvPr/>
        </p:nvPicPr>
        <p:blipFill>
          <a:blip r:embed="rId3">
            <a:extLst/>
          </a:blip>
          <a:stretch>
            <a:fillRect/>
          </a:stretch>
        </p:blipFill>
        <p:spPr>
          <a:xfrm>
            <a:off x="8116470" y="1998133"/>
            <a:ext cx="2677391" cy="3544408"/>
          </a:xfrm>
          <a:prstGeom prst="rect">
            <a:avLst/>
          </a:prstGeom>
          <a:ln w="12700">
            <a:miter lim="400000"/>
          </a:ln>
        </p:spPr>
      </p:pic>
      <p:pic>
        <p:nvPicPr>
          <p:cNvPr id="679" name="Bild" descr="Bild"/>
          <p:cNvPicPr>
            <a:picLocks noChangeAspect="1"/>
          </p:cNvPicPr>
          <p:nvPr/>
        </p:nvPicPr>
        <p:blipFill>
          <a:blip r:embed="rId4">
            <a:extLst/>
          </a:blip>
          <a:stretch>
            <a:fillRect/>
          </a:stretch>
        </p:blipFill>
        <p:spPr>
          <a:xfrm>
            <a:off x="4597400" y="2343150"/>
            <a:ext cx="1905000" cy="2533650"/>
          </a:xfrm>
          <a:prstGeom prst="rect">
            <a:avLst/>
          </a:prstGeom>
          <a:ln w="12700">
            <a:miter lim="400000"/>
          </a:ln>
        </p:spPr>
      </p:pic>
      <p:pic>
        <p:nvPicPr>
          <p:cNvPr id="680" name="Bild" descr="Bild"/>
          <p:cNvPicPr>
            <a:picLocks noChangeAspect="1"/>
          </p:cNvPicPr>
          <p:nvPr/>
        </p:nvPicPr>
        <p:blipFill>
          <a:blip r:embed="rId5">
            <a:extLst/>
          </a:blip>
          <a:stretch>
            <a:fillRect/>
          </a:stretch>
        </p:blipFill>
        <p:spPr>
          <a:xfrm>
            <a:off x="7789195" y="5009566"/>
            <a:ext cx="2749705" cy="3629609"/>
          </a:xfrm>
          <a:prstGeom prst="rect">
            <a:avLst/>
          </a:prstGeom>
          <a:ln w="12700">
            <a:miter lim="400000"/>
          </a:ln>
        </p:spPr>
      </p:pic>
      <p:pic>
        <p:nvPicPr>
          <p:cNvPr id="681" name="Bild" descr="Bild"/>
          <p:cNvPicPr>
            <a:picLocks noChangeAspect="1"/>
          </p:cNvPicPr>
          <p:nvPr/>
        </p:nvPicPr>
        <p:blipFill>
          <a:blip r:embed="rId6">
            <a:extLst/>
          </a:blip>
          <a:stretch>
            <a:fillRect/>
          </a:stretch>
        </p:blipFill>
        <p:spPr>
          <a:xfrm>
            <a:off x="4915640" y="3968750"/>
            <a:ext cx="2856761" cy="2042584"/>
          </a:xfrm>
          <a:prstGeom prst="rect">
            <a:avLst/>
          </a:prstGeom>
          <a:ln w="12700">
            <a:miter lim="400000"/>
          </a:ln>
        </p:spPr>
      </p:pic>
      <p:pic>
        <p:nvPicPr>
          <p:cNvPr id="682" name="Bild" descr="Bild"/>
          <p:cNvPicPr>
            <a:picLocks noChangeAspect="1"/>
          </p:cNvPicPr>
          <p:nvPr/>
        </p:nvPicPr>
        <p:blipFill>
          <a:blip r:embed="rId7">
            <a:extLst/>
          </a:blip>
          <a:stretch>
            <a:fillRect/>
          </a:stretch>
        </p:blipFill>
        <p:spPr>
          <a:xfrm>
            <a:off x="1610310" y="5009566"/>
            <a:ext cx="2540001" cy="1816101"/>
          </a:xfrm>
          <a:prstGeom prst="rect">
            <a:avLst/>
          </a:prstGeom>
          <a:ln w="12700">
            <a:miter lim="400000"/>
          </a:ln>
        </p:spPr>
      </p:pic>
      <p:pic>
        <p:nvPicPr>
          <p:cNvPr id="683" name="Bild" descr="Bild"/>
          <p:cNvPicPr>
            <a:picLocks noChangeAspect="1"/>
          </p:cNvPicPr>
          <p:nvPr/>
        </p:nvPicPr>
        <p:blipFill>
          <a:blip r:embed="rId8">
            <a:extLst/>
          </a:blip>
          <a:stretch>
            <a:fillRect/>
          </a:stretch>
        </p:blipFill>
        <p:spPr>
          <a:xfrm>
            <a:off x="5232400" y="6313497"/>
            <a:ext cx="2540000" cy="1816101"/>
          </a:xfrm>
          <a:prstGeom prst="rect">
            <a:avLst/>
          </a:prstGeom>
          <a:ln w="12700">
            <a:miter lim="400000"/>
          </a:ln>
        </p:spPr>
      </p:pic>
      <p:pic>
        <p:nvPicPr>
          <p:cNvPr id="684" name="Bild" descr="Bild"/>
          <p:cNvPicPr>
            <a:picLocks noChangeAspect="1"/>
          </p:cNvPicPr>
          <p:nvPr/>
        </p:nvPicPr>
        <p:blipFill>
          <a:blip r:embed="rId9">
            <a:extLst/>
          </a:blip>
          <a:stretch>
            <a:fillRect/>
          </a:stretch>
        </p:blipFill>
        <p:spPr>
          <a:xfrm>
            <a:off x="644769" y="6305550"/>
            <a:ext cx="2540001" cy="1816100"/>
          </a:xfrm>
          <a:prstGeom prst="rect">
            <a:avLst/>
          </a:prstGeom>
          <a:ln w="12700">
            <a:miter lim="400000"/>
          </a:ln>
        </p:spPr>
      </p:pic>
      <p:pic>
        <p:nvPicPr>
          <p:cNvPr id="685" name="Bild" descr="Bild"/>
          <p:cNvPicPr>
            <a:picLocks noChangeAspect="1"/>
          </p:cNvPicPr>
          <p:nvPr/>
        </p:nvPicPr>
        <p:blipFill>
          <a:blip r:embed="rId10">
            <a:extLst/>
          </a:blip>
          <a:stretch>
            <a:fillRect/>
          </a:stretch>
        </p:blipFill>
        <p:spPr>
          <a:xfrm>
            <a:off x="9710128" y="6417256"/>
            <a:ext cx="2167467" cy="2889957"/>
          </a:xfrm>
          <a:prstGeom prst="rect">
            <a:avLst/>
          </a:prstGeom>
          <a:ln w="12700">
            <a:miter lim="400000"/>
          </a:ln>
        </p:spPr>
      </p:pic>
      <p:pic>
        <p:nvPicPr>
          <p:cNvPr id="686" name="Bild" descr="Bild"/>
          <p:cNvPicPr>
            <a:picLocks noChangeAspect="1"/>
          </p:cNvPicPr>
          <p:nvPr/>
        </p:nvPicPr>
        <p:blipFill>
          <a:blip r:embed="rId11">
            <a:extLst/>
          </a:blip>
          <a:stretch>
            <a:fillRect/>
          </a:stretch>
        </p:blipFill>
        <p:spPr>
          <a:xfrm>
            <a:off x="9912787" y="2906388"/>
            <a:ext cx="2938488" cy="3917983"/>
          </a:xfrm>
          <a:prstGeom prst="rect">
            <a:avLst/>
          </a:prstGeom>
          <a:ln w="12700">
            <a:miter lim="400000"/>
          </a:ln>
        </p:spPr>
      </p:pic>
      <p:pic>
        <p:nvPicPr>
          <p:cNvPr id="687" name="Bild" descr="Bild"/>
          <p:cNvPicPr>
            <a:picLocks noChangeAspect="1"/>
          </p:cNvPicPr>
          <p:nvPr/>
        </p:nvPicPr>
        <p:blipFill>
          <a:blip r:embed="rId12">
            <a:extLst/>
          </a:blip>
          <a:stretch>
            <a:fillRect/>
          </a:stretch>
        </p:blipFill>
        <p:spPr>
          <a:xfrm>
            <a:off x="4150310" y="7151697"/>
            <a:ext cx="1485901" cy="1955801"/>
          </a:xfrm>
          <a:prstGeom prst="rect">
            <a:avLst/>
          </a:prstGeom>
          <a:ln w="12700">
            <a:miter lim="400000"/>
          </a:ln>
        </p:spPr>
      </p:pic>
      <p:pic>
        <p:nvPicPr>
          <p:cNvPr id="688" name="Bild" descr="Bild"/>
          <p:cNvPicPr>
            <a:picLocks noChangeAspect="1"/>
          </p:cNvPicPr>
          <p:nvPr/>
        </p:nvPicPr>
        <p:blipFill>
          <a:blip r:embed="rId13">
            <a:extLst/>
          </a:blip>
          <a:stretch>
            <a:fillRect/>
          </a:stretch>
        </p:blipFill>
        <p:spPr>
          <a:xfrm>
            <a:off x="2664410" y="2483414"/>
            <a:ext cx="1485901" cy="1955801"/>
          </a:xfrm>
          <a:prstGeom prst="rect">
            <a:avLst/>
          </a:prstGeom>
          <a:ln w="12700">
            <a:miter lim="400000"/>
          </a:ln>
        </p:spPr>
      </p:pic>
      <p:pic>
        <p:nvPicPr>
          <p:cNvPr id="689" name="Bild" descr="Bild"/>
          <p:cNvPicPr>
            <a:picLocks noChangeAspect="1"/>
          </p:cNvPicPr>
          <p:nvPr/>
        </p:nvPicPr>
        <p:blipFill>
          <a:blip r:embed="rId14">
            <a:extLst/>
          </a:blip>
          <a:stretch>
            <a:fillRect/>
          </a:stretch>
        </p:blipFill>
        <p:spPr>
          <a:xfrm>
            <a:off x="2739673" y="5917616"/>
            <a:ext cx="1831897" cy="2320995"/>
          </a:xfrm>
          <a:prstGeom prst="rect">
            <a:avLst/>
          </a:prstGeom>
          <a:ln w="12700">
            <a:miter lim="400000"/>
          </a:ln>
        </p:spPr>
      </p:pic>
      <p:pic>
        <p:nvPicPr>
          <p:cNvPr id="690" name="Bild" descr="Bild"/>
          <p:cNvPicPr>
            <a:picLocks noChangeAspect="1"/>
          </p:cNvPicPr>
          <p:nvPr/>
        </p:nvPicPr>
        <p:blipFill>
          <a:blip r:embed="rId15">
            <a:extLst/>
          </a:blip>
          <a:stretch>
            <a:fillRect/>
          </a:stretch>
        </p:blipFill>
        <p:spPr>
          <a:xfrm>
            <a:off x="7217695" y="8121650"/>
            <a:ext cx="1143001" cy="1447800"/>
          </a:xfrm>
          <a:prstGeom prst="rect">
            <a:avLst/>
          </a:prstGeom>
          <a:ln w="12700">
            <a:miter lim="400000"/>
          </a:ln>
        </p:spPr>
      </p:pic>
      <p:pic>
        <p:nvPicPr>
          <p:cNvPr id="691" name="Bild" descr="Bild"/>
          <p:cNvPicPr>
            <a:picLocks noChangeAspect="1"/>
          </p:cNvPicPr>
          <p:nvPr/>
        </p:nvPicPr>
        <p:blipFill>
          <a:blip r:embed="rId16">
            <a:extLst/>
          </a:blip>
          <a:stretch>
            <a:fillRect/>
          </a:stretch>
        </p:blipFill>
        <p:spPr>
          <a:xfrm>
            <a:off x="7544971" y="4285191"/>
            <a:ext cx="1143001" cy="1409701"/>
          </a:xfrm>
          <a:prstGeom prst="rect">
            <a:avLst/>
          </a:prstGeom>
          <a:ln w="12700">
            <a:miter lim="400000"/>
          </a:ln>
        </p:spPr>
      </p:pic>
      <p:pic>
        <p:nvPicPr>
          <p:cNvPr id="692" name="Bild" descr="Bild"/>
          <p:cNvPicPr>
            <a:picLocks noChangeAspect="1"/>
          </p:cNvPicPr>
          <p:nvPr/>
        </p:nvPicPr>
        <p:blipFill>
          <a:blip r:embed="rId17">
            <a:extLst/>
          </a:blip>
          <a:stretch>
            <a:fillRect/>
          </a:stretch>
        </p:blipFill>
        <p:spPr>
          <a:xfrm>
            <a:off x="6737935" y="1859914"/>
            <a:ext cx="1143001" cy="1447801"/>
          </a:xfrm>
          <a:prstGeom prst="rect">
            <a:avLst/>
          </a:prstGeom>
          <a:ln w="12700">
            <a:miter lim="400000"/>
          </a:ln>
        </p:spPr>
      </p:pic>
      <p:pic>
        <p:nvPicPr>
          <p:cNvPr id="693" name="Bild" descr="Bild"/>
          <p:cNvPicPr>
            <a:picLocks noChangeAspect="1"/>
          </p:cNvPicPr>
          <p:nvPr/>
        </p:nvPicPr>
        <p:blipFill>
          <a:blip r:embed="rId18">
            <a:extLst/>
          </a:blip>
          <a:stretch>
            <a:fillRect/>
          </a:stretch>
        </p:blipFill>
        <p:spPr>
          <a:xfrm>
            <a:off x="3772640" y="1955263"/>
            <a:ext cx="1143001" cy="1435101"/>
          </a:xfrm>
          <a:prstGeom prst="rect">
            <a:avLst/>
          </a:prstGeom>
          <a:ln w="12700">
            <a:miter lim="400000"/>
          </a:ln>
        </p:spPr>
      </p:pic>
      <p:pic>
        <p:nvPicPr>
          <p:cNvPr id="694" name="Bild" descr="Bild"/>
          <p:cNvPicPr>
            <a:picLocks noChangeAspect="1"/>
          </p:cNvPicPr>
          <p:nvPr/>
        </p:nvPicPr>
        <p:blipFill>
          <a:blip r:embed="rId19">
            <a:extLst/>
          </a:blip>
          <a:stretch>
            <a:fillRect/>
          </a:stretch>
        </p:blipFill>
        <p:spPr>
          <a:xfrm>
            <a:off x="376948" y="2235971"/>
            <a:ext cx="1831896" cy="239203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6" name="Picture 4" descr="Picture 4"/>
          <p:cNvPicPr>
            <a:picLocks noChangeAspect="1"/>
          </p:cNvPicPr>
          <p:nvPr/>
        </p:nvPicPr>
        <p:blipFill>
          <a:blip r:embed="rId2">
            <a:extLst/>
          </a:blip>
          <a:srcRect l="12195" t="0" r="12195" b="0"/>
          <a:stretch>
            <a:fillRect/>
          </a:stretch>
        </p:blipFill>
        <p:spPr>
          <a:xfrm>
            <a:off x="3225235" y="1292401"/>
            <a:ext cx="2842216" cy="3759060"/>
          </a:xfrm>
          <a:prstGeom prst="rect">
            <a:avLst/>
          </a:prstGeom>
          <a:ln w="12700">
            <a:miter lim="400000"/>
          </a:ln>
        </p:spPr>
      </p:pic>
      <p:sp>
        <p:nvSpPr>
          <p:cNvPr id="697" name="Foliennummernplatzhalter 3"/>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8" name="Lesenswerte Popscience-Bücher zur Themenfindung"/>
          <p:cNvSpPr txBox="1"/>
          <p:nvPr>
            <p:ph type="body" idx="21"/>
          </p:nvPr>
        </p:nvSpPr>
        <p:spPr>
          <a:prstGeom prst="rect">
            <a:avLst/>
          </a:prstGeom>
        </p:spPr>
        <p:txBody>
          <a:bodyPr/>
          <a:lstStyle/>
          <a:p>
            <a:pPr/>
            <a:r>
              <a:t>Lesenswerte Popscience-Bücher zur Themenfindung</a:t>
            </a:r>
          </a:p>
        </p:txBody>
      </p:sp>
      <p:pic>
        <p:nvPicPr>
          <p:cNvPr id="699" name="Picture 2" descr="Picture 2"/>
          <p:cNvPicPr>
            <a:picLocks noChangeAspect="1"/>
          </p:cNvPicPr>
          <p:nvPr/>
        </p:nvPicPr>
        <p:blipFill>
          <a:blip r:embed="rId3">
            <a:extLst/>
          </a:blip>
          <a:stretch>
            <a:fillRect/>
          </a:stretch>
        </p:blipFill>
        <p:spPr>
          <a:xfrm>
            <a:off x="767362" y="1322565"/>
            <a:ext cx="2410897" cy="3656648"/>
          </a:xfrm>
          <a:prstGeom prst="rect">
            <a:avLst/>
          </a:prstGeom>
          <a:ln w="12700">
            <a:miter lim="400000"/>
          </a:ln>
        </p:spPr>
      </p:pic>
      <p:pic>
        <p:nvPicPr>
          <p:cNvPr id="700" name="Picture 6" descr="Picture 6"/>
          <p:cNvPicPr>
            <a:picLocks noChangeAspect="1"/>
          </p:cNvPicPr>
          <p:nvPr/>
        </p:nvPicPr>
        <p:blipFill>
          <a:blip r:embed="rId4">
            <a:extLst/>
          </a:blip>
          <a:stretch>
            <a:fillRect/>
          </a:stretch>
        </p:blipFill>
        <p:spPr>
          <a:xfrm>
            <a:off x="6092754" y="1292401"/>
            <a:ext cx="2586234" cy="3759060"/>
          </a:xfrm>
          <a:prstGeom prst="rect">
            <a:avLst/>
          </a:prstGeom>
          <a:ln w="12700">
            <a:miter lim="400000"/>
          </a:ln>
        </p:spPr>
      </p:pic>
      <p:pic>
        <p:nvPicPr>
          <p:cNvPr id="701" name="Picture 8" descr="Picture 8"/>
          <p:cNvPicPr>
            <a:picLocks noChangeAspect="1"/>
          </p:cNvPicPr>
          <p:nvPr/>
        </p:nvPicPr>
        <p:blipFill>
          <a:blip r:embed="rId5">
            <a:extLst/>
          </a:blip>
          <a:stretch>
            <a:fillRect/>
          </a:stretch>
        </p:blipFill>
        <p:spPr>
          <a:xfrm>
            <a:off x="8857861" y="1292401"/>
            <a:ext cx="2552340" cy="3656648"/>
          </a:xfrm>
          <a:prstGeom prst="rect">
            <a:avLst/>
          </a:prstGeom>
          <a:ln w="12700">
            <a:miter lim="400000"/>
          </a:ln>
        </p:spPr>
      </p:pic>
      <p:pic>
        <p:nvPicPr>
          <p:cNvPr id="702" name="Picture 10" descr="Picture 10"/>
          <p:cNvPicPr>
            <a:picLocks noChangeAspect="1"/>
          </p:cNvPicPr>
          <p:nvPr/>
        </p:nvPicPr>
        <p:blipFill>
          <a:blip r:embed="rId6">
            <a:extLst/>
          </a:blip>
          <a:stretch>
            <a:fillRect/>
          </a:stretch>
        </p:blipFill>
        <p:spPr>
          <a:xfrm>
            <a:off x="3327647" y="5286445"/>
            <a:ext cx="2535068" cy="3852687"/>
          </a:xfrm>
          <a:prstGeom prst="rect">
            <a:avLst/>
          </a:prstGeom>
          <a:ln w="12700">
            <a:miter lim="400000"/>
          </a:ln>
        </p:spPr>
      </p:pic>
      <p:pic>
        <p:nvPicPr>
          <p:cNvPr id="703" name="Picture 12" descr="Picture 12"/>
          <p:cNvPicPr>
            <a:picLocks noChangeAspect="1"/>
          </p:cNvPicPr>
          <p:nvPr/>
        </p:nvPicPr>
        <p:blipFill>
          <a:blip r:embed="rId7">
            <a:extLst/>
          </a:blip>
          <a:stretch>
            <a:fillRect/>
          </a:stretch>
        </p:blipFill>
        <p:spPr>
          <a:xfrm>
            <a:off x="767362" y="5388857"/>
            <a:ext cx="2405035" cy="3688702"/>
          </a:xfrm>
          <a:prstGeom prst="rect">
            <a:avLst/>
          </a:prstGeom>
          <a:ln w="12700">
            <a:miter lim="400000"/>
          </a:ln>
        </p:spPr>
      </p:pic>
      <p:pic>
        <p:nvPicPr>
          <p:cNvPr id="704" name="Picture 14" descr="Picture 14"/>
          <p:cNvPicPr>
            <a:picLocks noChangeAspect="1"/>
          </p:cNvPicPr>
          <p:nvPr/>
        </p:nvPicPr>
        <p:blipFill>
          <a:blip r:embed="rId8">
            <a:extLst/>
          </a:blip>
          <a:stretch>
            <a:fillRect/>
          </a:stretch>
        </p:blipFill>
        <p:spPr>
          <a:xfrm>
            <a:off x="6092754" y="5286445"/>
            <a:ext cx="2497881" cy="3828169"/>
          </a:xfrm>
          <a:prstGeom prst="rect">
            <a:avLst/>
          </a:prstGeom>
          <a:ln w="12700">
            <a:miter lim="400000"/>
          </a:ln>
        </p:spPr>
      </p:pic>
      <p:pic>
        <p:nvPicPr>
          <p:cNvPr id="705" name="Picture 16" descr="Picture 16"/>
          <p:cNvPicPr>
            <a:picLocks noChangeAspect="1"/>
          </p:cNvPicPr>
          <p:nvPr/>
        </p:nvPicPr>
        <p:blipFill>
          <a:blip r:embed="rId9">
            <a:extLst/>
          </a:blip>
          <a:stretch>
            <a:fillRect/>
          </a:stretch>
        </p:blipFill>
        <p:spPr>
          <a:xfrm>
            <a:off x="8857861" y="5286445"/>
            <a:ext cx="2394790" cy="378922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8" name="Forschung kann süchtig machen"/>
          <p:cNvSpPr txBox="1"/>
          <p:nvPr>
            <p:ph type="body" idx="21"/>
          </p:nvPr>
        </p:nvSpPr>
        <p:spPr>
          <a:prstGeom prst="rect">
            <a:avLst/>
          </a:prstGeom>
        </p:spPr>
        <p:txBody>
          <a:bodyPr/>
          <a:lstStyle/>
          <a:p>
            <a:pPr/>
            <a:r>
              <a:t>Forschung kann süchtig machen</a:t>
            </a:r>
          </a:p>
        </p:txBody>
      </p:sp>
      <p:pic>
        <p:nvPicPr>
          <p:cNvPr id="709" name="Bild" descr="Bild"/>
          <p:cNvPicPr>
            <a:picLocks noChangeAspect="1"/>
          </p:cNvPicPr>
          <p:nvPr/>
        </p:nvPicPr>
        <p:blipFill>
          <a:blip r:embed="rId2">
            <a:extLst/>
          </a:blip>
          <a:stretch>
            <a:fillRect/>
          </a:stretch>
        </p:blipFill>
        <p:spPr>
          <a:xfrm>
            <a:off x="4605019" y="2289810"/>
            <a:ext cx="4021489" cy="6158892"/>
          </a:xfrm>
          <a:prstGeom prst="rect">
            <a:avLst/>
          </a:prstGeom>
          <a:ln w="12700">
            <a:miter lim="400000"/>
          </a:ln>
        </p:spPr>
      </p:pic>
      <p:sp>
        <p:nvSpPr>
          <p:cNvPr id="710" name="Bildquelle: xkcd, 1564, Erklärung"/>
          <p:cNvSpPr txBox="1"/>
          <p:nvPr/>
        </p:nvSpPr>
        <p:spPr>
          <a:xfrm>
            <a:off x="6686635" y="8534146"/>
            <a:ext cx="2082277" cy="3078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sz="1200"/>
            </a:pPr>
            <a:r>
              <a:t>Bildquelle: xkcd, 1564, </a:t>
            </a:r>
            <a:r>
              <a:rPr u="sng">
                <a:solidFill>
                  <a:srgbClr val="0070C0"/>
                </a:solidFill>
                <a:uFill>
                  <a:solidFill>
                    <a:srgbClr val="0070C0"/>
                  </a:solidFill>
                </a:uFill>
                <a:hlinkClick r:id="rId3" invalidUrl="" action="" tgtFrame="" tooltip="" history="1" highlightClick="0" endSnd="0"/>
              </a:rPr>
              <a:t>Erklärung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6" name="Was ist ein (wissenschaftliches) Modell?"/>
          <p:cNvSpPr txBox="1"/>
          <p:nvPr>
            <p:ph type="body" idx="21"/>
          </p:nvPr>
        </p:nvSpPr>
        <p:spPr>
          <a:prstGeom prst="rect">
            <a:avLst/>
          </a:prstGeom>
        </p:spPr>
        <p:txBody>
          <a:bodyPr/>
          <a:lstStyle/>
          <a:p>
            <a:pPr/>
            <a:r>
              <a:t>Was ist ein (wissenschaftliches) Modell?</a:t>
            </a:r>
          </a:p>
        </p:txBody>
      </p:sp>
      <p:sp>
        <p:nvSpPr>
          <p:cNvPr id="157" name="Ein wissenschaftliches Modell ist eine vereinfachte (aber kohärente) Auffassung eines Forschungsgegenstands (d.h. ein Auszug der Realität). Häufig spielen Metaphern dabei eine Rolle (z. B. lehnt sich das Atommodell nach Bohr an das Sonnensystem an).…"/>
          <p:cNvSpPr/>
          <p:nvPr/>
        </p:nvSpPr>
        <p:spPr>
          <a:xfrm>
            <a:off x="323301" y="1909215"/>
            <a:ext cx="11606926" cy="5591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lvl="2" marL="228600"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Ein wissenschaftliches Modell ist eine </a:t>
            </a:r>
            <a:r>
              <a:rPr i="1"/>
              <a:t>vereinfachte</a:t>
            </a:r>
            <a:r>
              <a:t> (aber kohärente) </a:t>
            </a:r>
            <a:r>
              <a:rPr i="1"/>
              <a:t>Auffassung</a:t>
            </a:r>
            <a:r>
              <a:t> eines </a:t>
            </a:r>
            <a:r>
              <a:rPr i="1"/>
              <a:t>Forschungsgegenstands</a:t>
            </a:r>
            <a:r>
              <a:t> (d.h. ein Auszug der Realität). Häufig spielen </a:t>
            </a:r>
            <a:r>
              <a:rPr i="1"/>
              <a:t>Metaphern</a:t>
            </a:r>
            <a:r>
              <a:t> dabei eine Rolle (z. B. lehnt sich das Atommodell nach Bohr an das Sonnensystem an).</a:t>
            </a:r>
          </a:p>
          <a:p>
            <a:pPr lvl="2" marL="228600"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Modelle können z. B. grafisch, mathematisch oder statistisch </a:t>
            </a:r>
            <a:r>
              <a:rPr i="1"/>
              <a:t>ausgebildet</a:t>
            </a:r>
            <a:r>
              <a:t> sein.</a:t>
            </a:r>
          </a:p>
          <a:p>
            <a:pPr lvl="2" marL="228600"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Modelle erläutern das </a:t>
            </a:r>
            <a:r>
              <a:rPr i="1"/>
              <a:t>Zusammenspiel</a:t>
            </a:r>
            <a:r>
              <a:t> mehrerer </a:t>
            </a:r>
            <a:r>
              <a:rPr i="1"/>
              <a:t>Merkmale</a:t>
            </a:r>
            <a:r>
              <a:t> innerhalb des Modells.</a:t>
            </a:r>
          </a:p>
          <a:p>
            <a:pPr lvl="2" marL="228600"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Der </a:t>
            </a:r>
            <a:r>
              <a:rPr i="1"/>
              <a:t>Nutzen</a:t>
            </a:r>
            <a:r>
              <a:t> von Modellen besteht darin, komplexe Sachverhalte </a:t>
            </a:r>
            <a:r>
              <a:rPr i="1"/>
              <a:t>verständlich</a:t>
            </a:r>
            <a:r>
              <a:t> und „greifbar“ oder „anschaulich“ zu machen. Häufig versucht man, wesentliche Größen (wie Einflussfaktoren) in das Modell aufzunehmen und </a:t>
            </a:r>
            <a:r>
              <a:rPr i="1"/>
              <a:t>unwesentliche außen vor zu lassen</a:t>
            </a:r>
            <a:r>
              <a:t>. Die Güte eines Modell kann man an diesem Spagat bemessen.</a:t>
            </a:r>
          </a:p>
          <a:p>
            <a:pPr lvl="2" marL="228600"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i="1"/>
              <a:t>Beispiele</a:t>
            </a:r>
            <a:r>
              <a:t> für Modelle: Globus, Klimamodelle, Doppelhelix der DNA.</a:t>
            </a:r>
          </a:p>
          <a:p>
            <a:pPr lvl="2" marL="228600"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Es hat sich herausgestellt, dass </a:t>
            </a:r>
            <a:r>
              <a:rPr i="1"/>
              <a:t>viele Phänomene</a:t>
            </a:r>
            <a:r>
              <a:t> des Universums </a:t>
            </a:r>
            <a:r>
              <a:rPr i="1"/>
              <a:t>kompliziert</a:t>
            </a:r>
            <a:r>
              <a:t> (oder besser: komplex) sind, so dass („richtiges“) </a:t>
            </a:r>
            <a:r>
              <a:rPr i="1"/>
              <a:t>Vereinfachen</a:t>
            </a:r>
            <a:r>
              <a:t> in Form von Modellbildung </a:t>
            </a:r>
            <a:r>
              <a:rPr i="1"/>
              <a:t>nützlich</a:t>
            </a:r>
            <a:r>
              <a:t> ist – tatsächlich der zentrale Weg des wissenschaftlichen Denkens darstellt.</a:t>
            </a:r>
          </a:p>
          <a:p>
            <a:pPr lvl="2" marL="228600"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Modelle </a:t>
            </a:r>
            <a:r>
              <a:rPr i="1"/>
              <a:t>ermöglichen</a:t>
            </a:r>
            <a:r>
              <a:t> damit die Beschreibung, </a:t>
            </a:r>
            <a:r>
              <a:rPr i="1"/>
              <a:t>Erklärung</a:t>
            </a:r>
            <a:r>
              <a:t> und Vorhersage von </a:t>
            </a:r>
            <a:r>
              <a:rPr i="1"/>
              <a:t>Phänomen</a:t>
            </a:r>
            <a:r>
              <a:t> (und damit auch die Einflussnahme). </a:t>
            </a:r>
          </a:p>
          <a:p>
            <a:pPr lvl="2" marL="228600"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Zumeist stellen Modelle </a:t>
            </a:r>
            <a:r>
              <a:rPr i="1"/>
              <a:t>primär Kausalzusammenhänge </a:t>
            </a:r>
            <a:r>
              <a:t>dar.</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Foliennummer"/>
          <p:cNvSpPr txBox="1"/>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val="1"/>
            </a:ext>
          </a:extLst>
        </p:spPr>
        <p:txBody>
          <a:bodyPr/>
          <a:lstStyle>
            <a:lvl1pPr algn="ctr">
              <a:defRPr sz="2200">
                <a:latin typeface="+mj-lt"/>
                <a:ea typeface="+mj-ea"/>
                <a:cs typeface="+mj-cs"/>
                <a:sym typeface="Roboto Condensed Regular"/>
              </a:defRPr>
            </a:lvl1pPr>
          </a:lstStyle>
          <a:p>
            <a:pPr/>
            <a:fld id="{86CB4B4D-7CA3-9044-876B-883B54F8677D}" type="slidenum"/>
          </a:p>
        </p:txBody>
      </p:sp>
      <p:sp>
        <p:nvSpPr>
          <p:cNvPr id="713" name="Kurzer Blick in echte Studien"/>
          <p:cNvSpPr txBox="1"/>
          <p:nvPr>
            <p:ph type="title"/>
          </p:nvPr>
        </p:nvSpPr>
        <p:spPr>
          <a:prstGeom prst="rect">
            <a:avLst/>
          </a:prstGeom>
        </p:spPr>
        <p:txBody>
          <a:bodyPr/>
          <a:lstStyle/>
          <a:p>
            <a:pPr/>
            <a:r>
              <a:t>Kurzer Blick in echte Studien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6" name="Einfluss von appbasiertem Achtsamkeitstraining auf Gesundheit und Wohlbefinden von Berufstätigen.…"/>
          <p:cNvSpPr txBox="1"/>
          <p:nvPr>
            <p:ph type="body" idx="21"/>
          </p:nvPr>
        </p:nvSpPr>
        <p:spPr>
          <a:xfrm>
            <a:off x="333427" y="1904999"/>
            <a:ext cx="12671373" cy="6350001"/>
          </a:xfrm>
          <a:prstGeom prst="rect">
            <a:avLst/>
          </a:prstGeom>
        </p:spPr>
        <p:txBody>
          <a:bodyPr/>
          <a:lstStyle/>
          <a:p>
            <a:pPr marL="394368" indent="-267368">
              <a:buClrTx/>
              <a:buSzPct val="100000"/>
              <a:buFontTx/>
              <a:buAutoNum type="arabicPeriod" startAt="1"/>
            </a:pPr>
            <a:r>
              <a:rPr u="sng">
                <a:solidFill>
                  <a:srgbClr val="0070C0"/>
                </a:solidFill>
                <a:uFill>
                  <a:solidFill>
                    <a:srgbClr val="0070C0"/>
                  </a:solidFill>
                </a:uFill>
                <a:hlinkClick r:id="rId2" invalidUrl="" action="" tgtFrame="" tooltip="" history="1" highlightClick="0" endSnd="0"/>
              </a:rPr>
              <a:t>Einfluss von appbasiertem Achtsamkeitstraining auf Gesundheit und Wohlbefinden von Berufstätigen.</a:t>
            </a:r>
          </a:p>
          <a:p>
            <a:pPr marL="394368" indent="-267368">
              <a:buClrTx/>
              <a:buSzPct val="100000"/>
              <a:buFontTx/>
              <a:buAutoNum type="arabicPeriod" startAt="1"/>
            </a:pPr>
            <a:r>
              <a:rPr u="sng">
                <a:solidFill>
                  <a:srgbClr val="0070C0"/>
                </a:solidFill>
                <a:uFill>
                  <a:solidFill>
                    <a:srgbClr val="0070C0"/>
                  </a:solidFill>
                </a:uFill>
                <a:hlinkClick r:id="rId3" invalidUrl="" action="" tgtFrame="" tooltip="" history="1" highlightClick="0" endSnd="0"/>
              </a:rPr>
              <a:t>Typisch! Empirische Beiträge zum Einfluss von Stereotypen auf menschliches Verhalten.</a:t>
            </a:r>
          </a:p>
          <a:p>
            <a:pPr marL="394368" indent="-267368">
              <a:buClrTx/>
              <a:buSzPct val="100000"/>
              <a:buFontTx/>
              <a:buAutoNum type="arabicPeriod" startAt="1"/>
            </a:pPr>
            <a:r>
              <a:rPr u="sng">
                <a:solidFill>
                  <a:srgbClr val="0070C0"/>
                </a:solidFill>
                <a:uFill>
                  <a:solidFill>
                    <a:srgbClr val="0070C0"/>
                  </a:solidFill>
                </a:uFill>
                <a:hlinkClick r:id="rId4" invalidUrl="" action="" tgtFrame="" tooltip="" history="1" highlightClick="0" endSnd="0"/>
              </a:rPr>
              <a:t>Eine Analyse des Zusammenhangs von Arbeitsmerkmalen und Wohlbefinden im Lichte der Self-Determination Theory (Master-Thesis)</a:t>
            </a:r>
          </a:p>
          <a:p>
            <a:pPr marL="394368" indent="-267368">
              <a:buClrTx/>
              <a:buSzPct val="100000"/>
              <a:buFontTx/>
              <a:buAutoNum type="arabicPeriod" startAt="1"/>
            </a:pPr>
            <a:r>
              <a:rPr u="sng">
                <a:solidFill>
                  <a:srgbClr val="0070C0"/>
                </a:solidFill>
                <a:uFill>
                  <a:solidFill>
                    <a:srgbClr val="0070C0"/>
                  </a:solidFill>
                </a:uFill>
                <a:hlinkClick r:id="rId5" invalidUrl="" action="" tgtFrame="" tooltip="" history="1" highlightClick="0" endSnd="0"/>
              </a:rPr>
              <a:t>Stressverarbeitung und Studiennoten bei Studierenden der Rechtswissenschaft, Wirtschaftswissenschaften und Psychologie</a:t>
            </a:r>
          </a:p>
          <a:p>
            <a:pPr marL="394368" indent="-267368">
              <a:buClrTx/>
              <a:buSzPct val="100000"/>
              <a:buFontTx/>
              <a:buAutoNum type="arabicPeriod" startAt="1"/>
            </a:pPr>
            <a:r>
              <a:rPr u="sng">
                <a:solidFill>
                  <a:srgbClr val="0070C0"/>
                </a:solidFill>
                <a:uFill>
                  <a:solidFill>
                    <a:srgbClr val="0070C0"/>
                  </a:solidFill>
                </a:uFill>
                <a:hlinkClick r:id="rId6" invalidUrl="" action="" tgtFrame="" tooltip="" history="1" highlightClick="0" endSnd="0"/>
              </a:rPr>
              <a:t>Der Zusammenhang von Stress, Coping und Alkoholkonsum bei jungen Studenten</a:t>
            </a:r>
          </a:p>
        </p:txBody>
      </p:sp>
      <p:sp>
        <p:nvSpPr>
          <p:cNvPr id="717" name="Erster Blick in gute Abschlussarbeiten"/>
          <p:cNvSpPr txBox="1"/>
          <p:nvPr>
            <p:ph type="body" idx="22"/>
          </p:nvPr>
        </p:nvSpPr>
        <p:spPr>
          <a:prstGeom prst="rect">
            <a:avLst/>
          </a:prstGeom>
        </p:spPr>
        <p:txBody>
          <a:bodyPr/>
          <a:lstStyle/>
          <a:p>
            <a:pPr/>
            <a:r>
              <a:t>Erster Blick in gute Abschlussarbeiten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0" name="Präsentieren Sie das Wesentliche der Studien!"/>
          <p:cNvSpPr txBox="1"/>
          <p:nvPr>
            <p:ph type="body" idx="21"/>
          </p:nvPr>
        </p:nvSpPr>
        <p:spPr>
          <a:prstGeom prst="rect">
            <a:avLst/>
          </a:prstGeom>
        </p:spPr>
        <p:txBody>
          <a:bodyPr/>
          <a:lstStyle>
            <a:lvl1pPr marL="125729" marR="125729" indent="125729" defTabSz="1287475">
              <a:defRPr sz="6138"/>
            </a:lvl1pPr>
          </a:lstStyle>
          <a:p>
            <a:pPr/>
            <a:r>
              <a:t>Präsentieren Sie das Wesentliche der Studien!</a:t>
            </a:r>
          </a:p>
        </p:txBody>
      </p:sp>
      <p:sp>
        <p:nvSpPr>
          <p:cNvPr id="721" name="Meta-Milgram: An Empirical Synthesis of the Obedience Experiments…"/>
          <p:cNvSpPr txBox="1"/>
          <p:nvPr/>
        </p:nvSpPr>
        <p:spPr>
          <a:xfrm>
            <a:off x="285942" y="1878839"/>
            <a:ext cx="10186337" cy="6236501"/>
          </a:xfrm>
          <a:prstGeom prst="rect">
            <a:avLst/>
          </a:prstGeom>
          <a:ln w="12700">
            <a:miter lim="400000"/>
          </a:ln>
          <a:extLst>
            <a:ext uri="{C572A759-6A51-4108-AA02-DFA0A04FC94B}">
              <ma14:wrappingTextBoxFlag xmlns:ma14="http://schemas.microsoft.com/office/mac/drawingml/2011/main" val="1"/>
            </a:ext>
          </a:extLst>
        </p:spPr>
        <p:txBody>
          <a:bodyPr wrap="none" lIns="51199" tIns="51199" rIns="51199" bIns="51199">
            <a:spAutoFit/>
          </a:bodyPr>
          <a:lstStyle/>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2" invalidUrl="" action="" tgtFrame="" tooltip="" history="1" highlightClick="0" endSnd="0"/>
              </a:rPr>
              <a:t>Meta-Milgram: An Empirical Synthesis of the Obedience Experiments</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3" invalidUrl="" action="" tgtFrame="" tooltip="" history="1" highlightClick="0" endSnd="0"/>
              </a:rPr>
              <a:t>Loss of Control Increases Belief in Precognition and Belief in Precognition Increases Control</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4" invalidUrl="" action="" tgtFrame="" tooltip="" history="1" highlightClick="0" endSnd="0"/>
              </a:rPr>
              <a:t>Temptation at Work</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5" invalidUrl="" action="" tgtFrame="" tooltip="" history="1" highlightClick="0" endSnd="0"/>
              </a:rPr>
              <a:t>Behavioral Priming: It's All in the Mind, but Whose Mind?</a:t>
            </a:r>
            <a:endParaRPr u="sng">
              <a:uFill>
                <a:solidFill>
                  <a:srgbClr val="00998A"/>
                </a:solidFill>
              </a:uFill>
            </a:endParaRPr>
          </a:p>
          <a:p>
            <a:pPr marL="213894" indent="-213894" defTabSz="457200">
              <a:lnSpc>
                <a:spcPct val="200000"/>
              </a:lnSpc>
              <a:buClr>
                <a:schemeClr val="accent5">
                  <a:hueOff val="-326855"/>
                  <a:satOff val="32847"/>
                  <a:lumOff val="-6386"/>
                </a:schemeClr>
              </a:buClr>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6" invalidUrl="" action="" tgtFrame="" tooltip="" history="1" highlightClick="0" endSnd="0"/>
              </a:rPr>
              <a:t>The Distance Between Mars and Venus: Measuring Global Sex Differences in Personality</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7" invalidUrl="" action="" tgtFrame="" tooltip="" history="1" highlightClick="0" endSnd="0"/>
              </a:rPr>
              <a:t>The Eyes Don’t Have It: Lie Detection and Neuro-Linguistic Programming</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8" invalidUrl="" action="" tgtFrame="" tooltip="" history="1" highlightClick="0" endSnd="0"/>
              </a:rPr>
              <a:t>Always Gamble on an Empty Stomach: Hunger Is Associated with Advantageous Decision Making</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9" invalidUrl="" action="" tgtFrame="" tooltip="" history="1" highlightClick="0" endSnd="0"/>
              </a:rPr>
              <a:t>A Virtual Reprise of the Stanley Milgram Obedience Experiments</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10" invalidUrl="" action="" tgtFrame="" tooltip="" history="1" highlightClick="0" endSnd="0"/>
              </a:rPr>
              <a:t>The Power of Kawaii: Viewing Cute Images Promotes a Careful Behavior and Narrows Attentional Focus</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11" invalidUrl="" action="" tgtFrame="" tooltip="" history="1" highlightClick="0" endSnd="0"/>
              </a:rPr>
              <a:t>Personality, Gender, and Age in the Language of Social Media: The Open-Vocabulary Approach</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12" invalidUrl="" action="" tgtFrame="" tooltip="" history="1" highlightClick="0" endSnd="0"/>
              </a:rPr>
              <a:t>A Propaganda Index for Reviewing Problem Framing in Articles and Manuscripts: An Exploratory Study</a:t>
            </a:r>
            <a:endParaRPr u="sng">
              <a:uFill>
                <a:solidFill>
                  <a:srgbClr val="00998A"/>
                </a:solidFill>
              </a:uFill>
            </a:endParaRPr>
          </a:p>
          <a:p>
            <a:pPr marL="213894" indent="-213894" defTabSz="457200">
              <a:lnSpc>
                <a:spcPct val="200000"/>
              </a:lnSpc>
              <a:buSzPct val="100000"/>
              <a:buAutoNum type="arabicPeriod" startAt="1"/>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13" invalidUrl="" action="" tgtFrame="" tooltip="" history="1" highlightClick="0" endSnd="0"/>
              </a:rPr>
              <a:t>Non-Disruptive Tactics of Suppression Are Superior in Countering Terrorism, Insurgency, and Financial Panics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4" name="Forschungsfrage als Leitstern"/>
          <p:cNvSpPr txBox="1"/>
          <p:nvPr>
            <p:ph type="body" idx="21"/>
          </p:nvPr>
        </p:nvSpPr>
        <p:spPr>
          <a:prstGeom prst="rect">
            <a:avLst/>
          </a:prstGeom>
        </p:spPr>
        <p:txBody>
          <a:bodyPr/>
          <a:lstStyle/>
          <a:p>
            <a:pPr/>
            <a:r>
              <a:t>Forschungsfrage als Leitstern</a:t>
            </a:r>
          </a:p>
        </p:txBody>
      </p:sp>
      <p:sp>
        <p:nvSpPr>
          <p:cNvPr id="725" name="Kreis"/>
          <p:cNvSpPr/>
          <p:nvPr/>
        </p:nvSpPr>
        <p:spPr>
          <a:xfrm>
            <a:off x="3165188" y="2836316"/>
            <a:ext cx="6010707" cy="6010707"/>
          </a:xfrm>
          <a:prstGeom prst="ellipse">
            <a:avLst/>
          </a:prstGeom>
          <a:solidFill>
            <a:schemeClr val="accent5">
              <a:alpha val="49648"/>
            </a:schemeClr>
          </a:solidFill>
          <a:ln w="12700">
            <a:solidFill>
              <a:schemeClr val="accent1"/>
            </a:solidFill>
            <a:bevel/>
          </a:ln>
        </p:spPr>
        <p:txBody>
          <a:bodyPr lIns="65023" tIns="65023" rIns="65023" bIns="65023" anchor="ctr"/>
          <a:lstStyle/>
          <a:p>
            <a:pPr algn="ctr">
              <a:defRPr sz="3000">
                <a:solidFill>
                  <a:srgbClr val="FFFFFF"/>
                </a:solidFill>
              </a:defRPr>
            </a:pPr>
          </a:p>
        </p:txBody>
      </p:sp>
      <p:sp>
        <p:nvSpPr>
          <p:cNvPr id="726" name="Kreis"/>
          <p:cNvSpPr/>
          <p:nvPr/>
        </p:nvSpPr>
        <p:spPr>
          <a:xfrm>
            <a:off x="3552949" y="2836316"/>
            <a:ext cx="6010707" cy="6010707"/>
          </a:xfrm>
          <a:prstGeom prst="ellipse">
            <a:avLst/>
          </a:prstGeom>
          <a:solidFill>
            <a:schemeClr val="accent6">
              <a:alpha val="49071"/>
            </a:schemeClr>
          </a:solidFill>
          <a:ln w="12700">
            <a:solidFill>
              <a:schemeClr val="accent1"/>
            </a:solidFill>
            <a:bevel/>
          </a:ln>
        </p:spPr>
        <p:txBody>
          <a:bodyPr lIns="65023" tIns="65023" rIns="65023" bIns="65023" anchor="ctr"/>
          <a:lstStyle/>
          <a:p>
            <a:pPr algn="ctr">
              <a:defRPr sz="3000">
                <a:solidFill>
                  <a:srgbClr val="FFFFFF"/>
                </a:solidFill>
              </a:defRPr>
            </a:pPr>
          </a:p>
        </p:txBody>
      </p:sp>
      <p:sp>
        <p:nvSpPr>
          <p:cNvPr id="727" name="Theorieteil"/>
          <p:cNvSpPr txBox="1"/>
          <p:nvPr/>
        </p:nvSpPr>
        <p:spPr>
          <a:xfrm>
            <a:off x="10404596" y="2249099"/>
            <a:ext cx="1208731"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457200">
              <a:defRPr sz="2000">
                <a:ln w="0" cap="flat">
                  <a:solidFill>
                    <a:srgbClr val="000000"/>
                  </a:solidFill>
                  <a:prstDash val="solid"/>
                  <a:miter lim="400000"/>
                </a:ln>
                <a:solidFill>
                  <a:srgbClr val="414141"/>
                </a:solidFill>
              </a:defRPr>
            </a:lvl1pPr>
          </a:lstStyle>
          <a:p>
            <a:pPr/>
            <a:r>
              <a:t>Theorieteil</a:t>
            </a:r>
          </a:p>
        </p:txBody>
      </p:sp>
      <p:sp>
        <p:nvSpPr>
          <p:cNvPr id="728" name="Forschungsfrage"/>
          <p:cNvSpPr txBox="1"/>
          <p:nvPr/>
        </p:nvSpPr>
        <p:spPr>
          <a:xfrm>
            <a:off x="1660989" y="2056059"/>
            <a:ext cx="1827607"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457200">
              <a:defRPr sz="2000">
                <a:ln w="0" cap="flat">
                  <a:solidFill>
                    <a:srgbClr val="000000"/>
                  </a:solidFill>
                  <a:prstDash val="solid"/>
                  <a:miter lim="400000"/>
                </a:ln>
                <a:solidFill>
                  <a:srgbClr val="414141"/>
                </a:solidFill>
              </a:defRPr>
            </a:lvl1pPr>
          </a:lstStyle>
          <a:p>
            <a:pPr/>
            <a:r>
              <a:t>Forschungsfrage</a:t>
            </a:r>
          </a:p>
        </p:txBody>
      </p:sp>
      <p:sp>
        <p:nvSpPr>
          <p:cNvPr id="729" name="Linie"/>
          <p:cNvSpPr/>
          <p:nvPr/>
        </p:nvSpPr>
        <p:spPr>
          <a:xfrm flipV="1">
            <a:off x="9081155" y="2584821"/>
            <a:ext cx="1270001" cy="1941582"/>
          </a:xfrm>
          <a:prstGeom prst="line">
            <a:avLst/>
          </a:prstGeom>
          <a:ln w="12700">
            <a:solidFill>
              <a:schemeClr val="accent6"/>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730" name="Linie"/>
          <p:cNvSpPr/>
          <p:nvPr/>
        </p:nvSpPr>
        <p:spPr>
          <a:xfrm flipH="1" flipV="1">
            <a:off x="2635072" y="2585641"/>
            <a:ext cx="1034834" cy="1939941"/>
          </a:xfrm>
          <a:prstGeom prst="line">
            <a:avLst/>
          </a:prstGeom>
          <a:ln w="12700">
            <a:solidFill>
              <a:srgbClr val="469A8B"/>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Foliennummer"/>
          <p:cNvSpPr txBox="1"/>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val="1"/>
            </a:ext>
          </a:extLst>
        </p:spPr>
        <p:txBody>
          <a:bodyPr/>
          <a:lstStyle>
            <a:lvl1pPr algn="ctr">
              <a:defRPr sz="2200">
                <a:latin typeface="+mj-lt"/>
                <a:ea typeface="+mj-ea"/>
                <a:cs typeface="+mj-cs"/>
                <a:sym typeface="Roboto Condensed Regular"/>
              </a:defRPr>
            </a:lvl1pPr>
          </a:lstStyle>
          <a:p>
            <a:pPr/>
            <a:fld id="{86CB4B4D-7CA3-9044-876B-883B54F8677D}" type="slidenum"/>
          </a:p>
        </p:txBody>
      </p:sp>
      <p:sp>
        <p:nvSpPr>
          <p:cNvPr id="733" name="Forschungsfrage aufstellen"/>
          <p:cNvSpPr txBox="1"/>
          <p:nvPr>
            <p:ph type="body" idx="21"/>
          </p:nvPr>
        </p:nvSpPr>
        <p:spPr>
          <a:prstGeom prst="rect">
            <a:avLst/>
          </a:prstGeom>
        </p:spPr>
        <p:txBody>
          <a:bodyPr/>
          <a:lstStyle/>
          <a:p>
            <a:pPr/>
            <a:r>
              <a:t>Forschungsfrage aufstellen</a:t>
            </a:r>
          </a:p>
        </p:txBody>
      </p:sp>
      <p:sp>
        <p:nvSpPr>
          <p:cNvPr id="734" name="Die Forschungsfrage ist der „Leitstern“ Ihrer Arbeit. (Fast) alles in der Studie sollte darauf ausgerichtet sein.…"/>
          <p:cNvSpPr txBox="1"/>
          <p:nvPr>
            <p:ph type="body" idx="22"/>
          </p:nvPr>
        </p:nvSpPr>
        <p:spPr>
          <a:xfrm>
            <a:off x="341707" y="1904999"/>
            <a:ext cx="12663094" cy="6350001"/>
          </a:xfrm>
          <a:prstGeom prst="rect">
            <a:avLst/>
          </a:prstGeom>
        </p:spPr>
        <p:txBody>
          <a:bodyPr/>
          <a:lstStyle/>
          <a:p>
            <a:pPr/>
            <a:r>
              <a:t>Die Forschungsfrage ist der „Leitstern“ Ihrer Arbeit. (Fast) alles in der Studie sollte darauf ausgerichtet sein.</a:t>
            </a:r>
          </a:p>
          <a:p>
            <a:pPr/>
            <a:r>
              <a:t>Eine Forschungsfrage ist eine Präzisierung des Themas.</a:t>
            </a:r>
          </a:p>
          <a:p>
            <a:pPr/>
            <a:r>
              <a:t>Ein guter Platz für die Forschungsfrage ist am Ende Ihrer Einleitung.</a:t>
            </a:r>
          </a:p>
          <a:p>
            <a:pPr/>
            <a:r>
              <a:t>Die Forschungsfrage ist noch nicht so konkret (operationalisiert) wie eine Hypothese, aber dafür verständlich und drückt das Wesentliche aus.</a:t>
            </a:r>
          </a:p>
          <a:p>
            <a:pPr/>
            <a:r>
              <a:t>Eine Forschungsfrage definiert die Frage (das Problem), welche Sie in Ihrer Arbeit versuchen zu beantworten.</a:t>
            </a:r>
          </a:p>
          <a:p>
            <a:pPr/>
            <a:r>
              <a:t>Aus der Forschungsfrage leiten sich alle Teile der Arbeit ab.</a:t>
            </a:r>
          </a:p>
          <a:p>
            <a:pPr/>
            <a:r>
              <a:t>Eine Arbeit sollte nur eine Forschungsfrage haben.</a:t>
            </a:r>
          </a:p>
          <a:p>
            <a:pPr/>
            <a:r>
              <a:t>Beispiele:</a:t>
            </a:r>
          </a:p>
          <a:p>
            <a:pPr/>
            <a:r>
              <a:t>„Eiswasser-Challenge“: Reduziert die Zeit, die jemand seine Hand in Eiswasser taucht, seine Durchhaltekraft bei schwierigen Mathe-Aufgaben?</a:t>
            </a:r>
          </a:p>
          <a:p>
            <a:pPr/>
            <a:r>
              <a:t>Cognitive Reflection Test: Wie ist der Einfluss einer Ablenkung/Zeitdruck/Induktion negativer Gefühle auf die Leistung?</a:t>
            </a:r>
          </a:p>
          <a:p>
            <a:pPr/>
            <a:r>
              <a:t>12 vs. 6 Bespiele für Durchsetzungsfähigkeit: Schätzen sich Probanden, die nur 6 Beispiele nennen mussten, wirklich als durchsetzungsfähiger ein?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Foliennummernplatzhalter 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7" name="Phasen bis zur Erstellung einer Seminararbeit"/>
          <p:cNvSpPr txBox="1"/>
          <p:nvPr>
            <p:ph type="body" idx="21"/>
          </p:nvPr>
        </p:nvSpPr>
        <p:spPr>
          <a:prstGeom prst="rect">
            <a:avLst/>
          </a:prstGeom>
        </p:spPr>
        <p:txBody>
          <a:bodyPr/>
          <a:lstStyle/>
          <a:p>
            <a:pPr/>
            <a:r>
              <a:t>Phasen bis zur Erstellung einer Seminararbeit</a:t>
            </a:r>
          </a:p>
        </p:txBody>
      </p:sp>
      <p:sp>
        <p:nvSpPr>
          <p:cNvPr id="738" name="Text Box 4"/>
          <p:cNvSpPr txBox="1"/>
          <p:nvPr/>
        </p:nvSpPr>
        <p:spPr>
          <a:xfrm>
            <a:off x="782697" y="2382768"/>
            <a:ext cx="2862257"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spcBef>
                <a:spcPts val="1500"/>
              </a:spcBef>
              <a:defRPr sz="2400"/>
            </a:lvl1pPr>
          </a:lstStyle>
          <a:p>
            <a:pPr/>
            <a:r>
              <a:t>Themenfindung</a:t>
            </a:r>
          </a:p>
        </p:txBody>
      </p:sp>
      <p:sp>
        <p:nvSpPr>
          <p:cNvPr id="739" name="Text Box 5"/>
          <p:cNvSpPr txBox="1"/>
          <p:nvPr/>
        </p:nvSpPr>
        <p:spPr>
          <a:xfrm>
            <a:off x="1413923" y="3125406"/>
            <a:ext cx="4107553"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spcBef>
                <a:spcPts val="1500"/>
              </a:spcBef>
              <a:defRPr sz="2400"/>
            </a:lvl1pPr>
          </a:lstStyle>
          <a:p>
            <a:pPr/>
            <a:r>
              <a:t>Themenvertiefung</a:t>
            </a:r>
          </a:p>
        </p:txBody>
      </p:sp>
      <p:sp>
        <p:nvSpPr>
          <p:cNvPr id="740" name="Text Box 6"/>
          <p:cNvSpPr txBox="1"/>
          <p:nvPr/>
        </p:nvSpPr>
        <p:spPr>
          <a:xfrm>
            <a:off x="1831538" y="4290743"/>
            <a:ext cx="4710820"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spcBef>
                <a:spcPts val="1500"/>
              </a:spcBef>
              <a:defRPr sz="2400"/>
            </a:lvl1pPr>
          </a:lstStyle>
          <a:p>
            <a:pPr/>
            <a:r>
              <a:t>Themenreflexion</a:t>
            </a:r>
          </a:p>
        </p:txBody>
      </p:sp>
      <p:sp>
        <p:nvSpPr>
          <p:cNvPr id="741" name="Text Box 7"/>
          <p:cNvSpPr txBox="1"/>
          <p:nvPr/>
        </p:nvSpPr>
        <p:spPr>
          <a:xfrm>
            <a:off x="4208522" y="5138471"/>
            <a:ext cx="4107553"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spcBef>
                <a:spcPts val="1500"/>
              </a:spcBef>
              <a:defRPr sz="2400"/>
            </a:lvl1pPr>
          </a:lstStyle>
          <a:p>
            <a:pPr/>
            <a:r>
              <a:t>Textproduktion</a:t>
            </a:r>
          </a:p>
        </p:txBody>
      </p:sp>
      <p:sp>
        <p:nvSpPr>
          <p:cNvPr id="742" name="Text Box 8"/>
          <p:cNvSpPr txBox="1"/>
          <p:nvPr/>
        </p:nvSpPr>
        <p:spPr>
          <a:xfrm>
            <a:off x="8045069" y="5878775"/>
            <a:ext cx="2532370"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spcBef>
                <a:spcPts val="1500"/>
              </a:spcBef>
              <a:defRPr sz="2400"/>
            </a:lvl1pPr>
          </a:lstStyle>
          <a:p>
            <a:pPr/>
            <a:r>
              <a:t>Endredaktion</a:t>
            </a:r>
          </a:p>
        </p:txBody>
      </p:sp>
      <p:sp>
        <p:nvSpPr>
          <p:cNvPr id="743" name="Line 9"/>
          <p:cNvSpPr/>
          <p:nvPr/>
        </p:nvSpPr>
        <p:spPr>
          <a:xfrm>
            <a:off x="782697" y="7045916"/>
            <a:ext cx="9792315" cy="1"/>
          </a:xfrm>
          <a:prstGeom prst="line">
            <a:avLst/>
          </a:prstGeom>
          <a:solidFill>
            <a:srgbClr val="BFE5E2"/>
          </a:solidFill>
          <a:ln w="25400">
            <a:solidFill>
              <a:schemeClr val="accent5">
                <a:hueOff val="-326855"/>
                <a:satOff val="32847"/>
                <a:lumOff val="-6386"/>
              </a:schemeClr>
            </a:solidFill>
            <a:tailEnd type="triangle"/>
          </a:ln>
        </p:spPr>
        <p:txBody>
          <a:bodyPr lIns="65023" tIns="65023" rIns="65023" bIns="65023"/>
          <a:lstStyle/>
          <a:p>
            <a:pPr>
              <a:defRPr sz="3400">
                <a:solidFill>
                  <a:srgbClr val="FFFFFF"/>
                </a:solidFill>
                <a:latin typeface="Arial"/>
                <a:ea typeface="Arial"/>
                <a:cs typeface="Arial"/>
                <a:sym typeface="Arial"/>
              </a:defRPr>
            </a:pPr>
          </a:p>
        </p:txBody>
      </p:sp>
      <p:sp>
        <p:nvSpPr>
          <p:cNvPr id="744" name="Line 10"/>
          <p:cNvSpPr/>
          <p:nvPr/>
        </p:nvSpPr>
        <p:spPr>
          <a:xfrm flipH="1">
            <a:off x="782696" y="2172587"/>
            <a:ext cx="1" cy="4976614"/>
          </a:xfrm>
          <a:prstGeom prst="line">
            <a:avLst/>
          </a:prstGeom>
          <a:solidFill>
            <a:srgbClr val="BFE5E2"/>
          </a:solidFill>
          <a:ln w="12700">
            <a:solidFill>
              <a:srgbClr val="00998A"/>
            </a:solidFill>
            <a:prstDash val="dash"/>
          </a:ln>
        </p:spPr>
        <p:txBody>
          <a:bodyPr lIns="65023" tIns="65023" rIns="65023" bIns="65023"/>
          <a:lstStyle/>
          <a:p>
            <a:pPr>
              <a:defRPr sz="3400">
                <a:solidFill>
                  <a:srgbClr val="FFFFFF"/>
                </a:solidFill>
                <a:latin typeface="Arial"/>
                <a:ea typeface="Arial"/>
                <a:cs typeface="Arial"/>
                <a:sym typeface="Arial"/>
              </a:defRPr>
            </a:pPr>
          </a:p>
        </p:txBody>
      </p:sp>
      <p:sp>
        <p:nvSpPr>
          <p:cNvPr id="745" name="Line 11"/>
          <p:cNvSpPr/>
          <p:nvPr/>
        </p:nvSpPr>
        <p:spPr>
          <a:xfrm flipH="1">
            <a:off x="3644954" y="2065161"/>
            <a:ext cx="1" cy="4976614"/>
          </a:xfrm>
          <a:prstGeom prst="line">
            <a:avLst/>
          </a:prstGeom>
          <a:solidFill>
            <a:srgbClr val="BFE5E2"/>
          </a:solidFill>
          <a:ln w="12700">
            <a:solidFill>
              <a:srgbClr val="00998A"/>
            </a:solidFill>
            <a:prstDash val="dash"/>
          </a:ln>
        </p:spPr>
        <p:txBody>
          <a:bodyPr lIns="65023" tIns="65023" rIns="65023" bIns="65023"/>
          <a:lstStyle/>
          <a:p>
            <a:pPr>
              <a:defRPr sz="3400">
                <a:solidFill>
                  <a:srgbClr val="FFFFFF"/>
                </a:solidFill>
                <a:latin typeface="Arial"/>
                <a:ea typeface="Arial"/>
                <a:cs typeface="Arial"/>
                <a:sym typeface="Arial"/>
              </a:defRPr>
            </a:pPr>
          </a:p>
        </p:txBody>
      </p:sp>
      <p:sp>
        <p:nvSpPr>
          <p:cNvPr id="746" name="Line 12"/>
          <p:cNvSpPr/>
          <p:nvPr/>
        </p:nvSpPr>
        <p:spPr>
          <a:xfrm flipH="1">
            <a:off x="8045069" y="2172587"/>
            <a:ext cx="1" cy="4976614"/>
          </a:xfrm>
          <a:prstGeom prst="line">
            <a:avLst/>
          </a:prstGeom>
          <a:solidFill>
            <a:srgbClr val="BFE5E2"/>
          </a:solidFill>
          <a:ln w="12700">
            <a:solidFill>
              <a:srgbClr val="00998A"/>
            </a:solidFill>
            <a:prstDash val="dash"/>
          </a:ln>
        </p:spPr>
        <p:txBody>
          <a:bodyPr lIns="65023" tIns="65023" rIns="65023" bIns="65023"/>
          <a:lstStyle/>
          <a:p>
            <a:pPr>
              <a:defRPr sz="3400">
                <a:solidFill>
                  <a:srgbClr val="FFFFFF"/>
                </a:solidFill>
                <a:latin typeface="Arial"/>
                <a:ea typeface="Arial"/>
                <a:cs typeface="Arial"/>
                <a:sym typeface="Arial"/>
              </a:defRPr>
            </a:pPr>
          </a:p>
        </p:txBody>
      </p:sp>
      <p:sp>
        <p:nvSpPr>
          <p:cNvPr id="747" name="Line 13"/>
          <p:cNvSpPr/>
          <p:nvPr/>
        </p:nvSpPr>
        <p:spPr>
          <a:xfrm flipH="1">
            <a:off x="10575012" y="2172587"/>
            <a:ext cx="1" cy="4976614"/>
          </a:xfrm>
          <a:prstGeom prst="line">
            <a:avLst/>
          </a:prstGeom>
          <a:solidFill>
            <a:srgbClr val="BFE5E2"/>
          </a:solidFill>
          <a:ln w="12700">
            <a:solidFill>
              <a:srgbClr val="00998A"/>
            </a:solidFill>
            <a:prstDash val="dash"/>
          </a:ln>
        </p:spPr>
        <p:txBody>
          <a:bodyPr lIns="65023" tIns="65023" rIns="65023" bIns="65023"/>
          <a:lstStyle/>
          <a:p>
            <a:pPr>
              <a:defRPr sz="3400">
                <a:solidFill>
                  <a:srgbClr val="FFFFFF"/>
                </a:solidFill>
                <a:latin typeface="Arial"/>
                <a:ea typeface="Arial"/>
                <a:cs typeface="Arial"/>
                <a:sym typeface="Arial"/>
              </a:defRPr>
            </a:pPr>
          </a:p>
        </p:txBody>
      </p:sp>
      <p:sp>
        <p:nvSpPr>
          <p:cNvPr id="748" name="Text Box 14"/>
          <p:cNvSpPr txBox="1"/>
          <p:nvPr/>
        </p:nvSpPr>
        <p:spPr>
          <a:xfrm>
            <a:off x="782697" y="7149201"/>
            <a:ext cx="1431129" cy="3967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spcBef>
                <a:spcPts val="1000"/>
              </a:spcBef>
            </a:lvl1pPr>
          </a:lstStyle>
          <a:p>
            <a:pPr/>
            <a:r>
              <a:t>Anfang</a:t>
            </a:r>
          </a:p>
        </p:txBody>
      </p:sp>
      <p:sp>
        <p:nvSpPr>
          <p:cNvPr id="749" name="Text Box 15"/>
          <p:cNvSpPr txBox="1"/>
          <p:nvPr/>
        </p:nvSpPr>
        <p:spPr>
          <a:xfrm>
            <a:off x="3644954" y="7149201"/>
            <a:ext cx="3522032" cy="1586993"/>
          </a:xfrm>
          <a:prstGeom prst="rect">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spcBef>
                <a:spcPts val="1000"/>
              </a:spcBef>
            </a:pPr>
            <a:r>
              <a:t>Thema</a:t>
            </a:r>
          </a:p>
          <a:p>
            <a:pPr algn="ctr">
              <a:spcBef>
                <a:spcPts val="1000"/>
              </a:spcBef>
            </a:pPr>
            <a:r>
              <a:t>Theoretischer Rahmen</a:t>
            </a:r>
          </a:p>
          <a:p>
            <a:pPr algn="ctr">
              <a:spcBef>
                <a:spcPts val="1000"/>
              </a:spcBef>
            </a:pPr>
            <a:r>
              <a:t>Methode</a:t>
            </a:r>
          </a:p>
          <a:p>
            <a:pPr algn="ctr">
              <a:spcBef>
                <a:spcPts val="1000"/>
              </a:spcBef>
            </a:pPr>
            <a:r>
              <a:t>Textgrundlage</a:t>
            </a:r>
          </a:p>
        </p:txBody>
      </p:sp>
      <p:sp>
        <p:nvSpPr>
          <p:cNvPr id="750" name="Text Box 16"/>
          <p:cNvSpPr txBox="1"/>
          <p:nvPr/>
        </p:nvSpPr>
        <p:spPr>
          <a:xfrm>
            <a:off x="8045069" y="7149201"/>
            <a:ext cx="1319550" cy="9301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spcBef>
                <a:spcPts val="1000"/>
              </a:spcBef>
            </a:lvl1pPr>
          </a:lstStyle>
          <a:p>
            <a:pPr/>
            <a:r>
              <a:t>Erste Textteile fertig</a:t>
            </a:r>
          </a:p>
        </p:txBody>
      </p:sp>
      <p:sp>
        <p:nvSpPr>
          <p:cNvPr id="751" name="Text Box 17"/>
          <p:cNvSpPr txBox="1"/>
          <p:nvPr/>
        </p:nvSpPr>
        <p:spPr>
          <a:xfrm>
            <a:off x="9476198" y="7149201"/>
            <a:ext cx="1092495" cy="3967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spcBef>
                <a:spcPts val="1000"/>
              </a:spcBef>
            </a:lvl1pPr>
          </a:lstStyle>
          <a:p>
            <a:pPr/>
            <a:r>
              <a:t>Abgabe</a:t>
            </a:r>
          </a:p>
        </p:txBody>
      </p:sp>
      <p:sp>
        <p:nvSpPr>
          <p:cNvPr id="752" name="Textfeld 23"/>
          <p:cNvSpPr txBox="1"/>
          <p:nvPr/>
        </p:nvSpPr>
        <p:spPr>
          <a:xfrm>
            <a:off x="300985" y="8867049"/>
            <a:ext cx="2394553" cy="305601"/>
          </a:xfrm>
          <a:prstGeom prst="rect">
            <a:avLst/>
          </a:prstGeom>
          <a:ln w="12700">
            <a:miter lim="400000"/>
          </a:ln>
          <a:extLst>
            <a:ext uri="{C572A759-6A51-4108-AA02-DFA0A04FC94B}">
              <ma14:wrappingTextBoxFlag xmlns:ma14="http://schemas.microsoft.com/office/mac/drawingml/2011/main" val="1"/>
            </a:ext>
          </a:extLst>
        </p:spPr>
        <p:txBody>
          <a:bodyPr wrap="none" lIns="51199" tIns="51199" rIns="51199" bIns="51199">
            <a:spAutoFit/>
          </a:bodyPr>
          <a:lstStyle>
            <a:lvl1pPr algn="ctr">
              <a:spcBef>
                <a:spcPts val="800"/>
              </a:spcBef>
              <a:defRPr sz="1400"/>
            </a:lvl1pPr>
          </a:lstStyle>
          <a:p>
            <a:pPr/>
            <a:r>
              <a:t>Quelle: Stickel-Wolf &amp; Wolf, 2016</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5" name="Präsentieren Sie das Wesentliche!"/>
          <p:cNvSpPr txBox="1"/>
          <p:nvPr>
            <p:ph type="body" idx="21"/>
          </p:nvPr>
        </p:nvSpPr>
        <p:spPr>
          <a:prstGeom prst="rect">
            <a:avLst/>
          </a:prstGeom>
        </p:spPr>
        <p:txBody>
          <a:bodyPr/>
          <a:lstStyle/>
          <a:p>
            <a:pPr/>
            <a:r>
              <a:t> Präsentieren Sie das Wesentliche!</a:t>
            </a:r>
          </a:p>
        </p:txBody>
      </p:sp>
      <p:sp>
        <p:nvSpPr>
          <p:cNvPr id="756" name="https://sebastiansauer.github.io/psy-paper-suggestions/"/>
          <p:cNvSpPr txBox="1"/>
          <p:nvPr/>
        </p:nvSpPr>
        <p:spPr>
          <a:xfrm>
            <a:off x="2616593" y="4621276"/>
            <a:ext cx="6422019" cy="447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2200"/>
            </a:pPr>
            <a:r>
              <a:rPr u="sng">
                <a:solidFill>
                  <a:srgbClr val="0070C0"/>
                </a:solidFill>
                <a:uFill>
                  <a:solidFill>
                    <a:srgbClr val="0070C0"/>
                  </a:solidFill>
                </a:uFill>
                <a:hlinkClick r:id="rId2" invalidUrl="" action="" tgtFrame="" tooltip="" history="1" highlightClick="0" endSnd="0"/>
              </a:rPr>
              <a:t>https://sebastiansauer.github.io/psy-paper-suggestions/</a:t>
            </a:r>
            <a:r>
              <a:t>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Foliennummer"/>
          <p:cNvSpPr txBox="1"/>
          <p:nvPr>
            <p:ph type="sldNum" sz="quarter" idx="2"/>
          </p:nvPr>
        </p:nvSpPr>
        <p:spPr>
          <a:xfrm>
            <a:off x="12534900" y="9144000"/>
            <a:ext cx="430358" cy="307848"/>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lgn="ctr">
              <a:defRPr sz="1200">
                <a:solidFill>
                  <a:srgbClr val="262626"/>
                </a:solidFill>
                <a:latin typeface="+mj-lt"/>
                <a:ea typeface="+mj-ea"/>
                <a:cs typeface="+mj-cs"/>
                <a:sym typeface="Roboto Condensed Regular"/>
              </a:defRPr>
            </a:lvl1pPr>
          </a:lstStyle>
          <a:p>
            <a:pPr/>
            <a:fld id="{86CB4B4D-7CA3-9044-876B-883B54F8677D}" type="slidenum"/>
          </a:p>
        </p:txBody>
      </p:sp>
      <p:sp>
        <p:nvSpPr>
          <p:cNvPr id="759" name="Entwickeln Sie eine erste Idee Ihrer Forschung!"/>
          <p:cNvSpPr txBox="1"/>
          <p:nvPr>
            <p:ph type="body" idx="21"/>
          </p:nvPr>
        </p:nvSpPr>
        <p:spPr>
          <a:prstGeom prst="rect">
            <a:avLst/>
          </a:prstGeom>
        </p:spPr>
        <p:txBody>
          <a:bodyPr/>
          <a:lstStyle>
            <a:lvl1pPr marL="124460" marR="124460" indent="124460" defTabSz="1274470">
              <a:defRPr sz="6076"/>
            </a:lvl1pPr>
          </a:lstStyle>
          <a:p>
            <a:pPr/>
            <a:r>
              <a:t>Entwickeln Sie eine erste Idee Ihrer Forschung!</a:t>
            </a:r>
          </a:p>
        </p:txBody>
      </p:sp>
      <p:sp>
        <p:nvSpPr>
          <p:cNvPr id="760" name="Psychologische Forschung macht Spaß ☺ Enjoy!"/>
          <p:cNvSpPr/>
          <p:nvPr/>
        </p:nvSpPr>
        <p:spPr>
          <a:xfrm>
            <a:off x="838291" y="8467102"/>
            <a:ext cx="5177605" cy="438446"/>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457200">
              <a:defRPr sz="2000">
                <a:ln w="0" cap="flat">
                  <a:solidFill>
                    <a:srgbClr val="000000"/>
                  </a:solidFill>
                  <a:prstDash val="solid"/>
                  <a:miter lim="400000"/>
                </a:ln>
                <a:solidFill>
                  <a:srgbClr val="414141"/>
                </a:solidFill>
              </a:defRPr>
            </a:pPr>
            <a:r>
              <a:t>Psychologische Forschung macht Spaß </a:t>
            </a:r>
            <a:r>
              <a:rPr>
                <a:latin typeface="Wingdings"/>
                <a:ea typeface="Wingdings"/>
                <a:cs typeface="Wingdings"/>
                <a:sym typeface="Wingdings"/>
              </a:rPr>
              <a:t>☺ </a:t>
            </a:r>
            <a:r>
              <a:t>Enjoy!</a:t>
            </a:r>
          </a:p>
        </p:txBody>
      </p:sp>
      <p:sp>
        <p:nvSpPr>
          <p:cNvPr id="761" name="Erstellen Sie einen „Onepager“ mit einer möglichen Forschungsfrage sowie theoretischem Hintergrund dazu!"/>
          <p:cNvSpPr/>
          <p:nvPr/>
        </p:nvSpPr>
        <p:spPr>
          <a:xfrm>
            <a:off x="653120" y="6375027"/>
            <a:ext cx="5041643" cy="10825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sz="2200"/>
            </a:pPr>
            <a:r>
              <a:t>Erstellen Sie einen „Onepager“ mit einer möglichen Forschungsfrage sowie</a:t>
            </a:r>
            <a:br/>
            <a:r>
              <a:t>theoretischem Hintergrund dazu!</a:t>
            </a:r>
          </a:p>
        </p:txBody>
      </p:sp>
      <p:sp>
        <p:nvSpPr>
          <p:cNvPr id="762" name="Klemmbrett"/>
          <p:cNvSpPr/>
          <p:nvPr/>
        </p:nvSpPr>
        <p:spPr>
          <a:xfrm>
            <a:off x="1882426" y="2993330"/>
            <a:ext cx="2037707" cy="29260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accent5">
              <a:hueOff val="-326855"/>
              <a:satOff val="32847"/>
              <a:lumOff val="-6386"/>
            </a:schemeClr>
          </a:solidFill>
          <a:ln w="12700">
            <a:miter lim="400000"/>
          </a:ln>
        </p:spPr>
        <p:txBody>
          <a:bodyPr lIns="65023" tIns="65023" rIns="65023" bIns="65023" anchor="ctr"/>
          <a:lstStyle/>
          <a:p>
            <a:pPr algn="ctr"/>
          </a:p>
        </p:txBody>
      </p:sp>
      <p:pic>
        <p:nvPicPr>
          <p:cNvPr id="763" name="Bild" descr="Bild"/>
          <p:cNvPicPr>
            <a:picLocks noChangeAspect="1"/>
          </p:cNvPicPr>
          <p:nvPr/>
        </p:nvPicPr>
        <p:blipFill>
          <a:blip r:embed="rId2">
            <a:extLst/>
          </a:blip>
          <a:stretch>
            <a:fillRect/>
          </a:stretch>
        </p:blipFill>
        <p:spPr>
          <a:xfrm>
            <a:off x="7804969" y="1719517"/>
            <a:ext cx="3987801" cy="5473701"/>
          </a:xfrm>
          <a:prstGeom prst="rect">
            <a:avLst/>
          </a:prstGeom>
          <a:ln w="12700">
            <a:miter lim="400000"/>
          </a:ln>
        </p:spPr>
      </p:pic>
      <p:sp>
        <p:nvSpPr>
          <p:cNvPr id="764" name="Bildquelle: xkcd, 749, Erklärung"/>
          <p:cNvSpPr txBox="1"/>
          <p:nvPr/>
        </p:nvSpPr>
        <p:spPr>
          <a:xfrm>
            <a:off x="10449694" y="7258808"/>
            <a:ext cx="1385662" cy="244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sz="800"/>
            </a:pPr>
            <a:r>
              <a:t>Bildquelle: xkcd, 749, </a:t>
            </a:r>
            <a:r>
              <a:rPr u="sng">
                <a:solidFill>
                  <a:srgbClr val="0070C0"/>
                </a:solidFill>
                <a:uFill>
                  <a:solidFill>
                    <a:srgbClr val="0070C0"/>
                  </a:solidFill>
                </a:uFill>
                <a:hlinkClick r:id="rId3" invalidUrl="" action="" tgtFrame="" tooltip="" history="1" highlightClick="0" endSnd="0"/>
              </a:rPr>
              <a:t>Erklärung</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7" name="Literaturarbeit"/>
          <p:cNvSpPr txBox="1"/>
          <p:nvPr>
            <p:ph type="title"/>
          </p:nvPr>
        </p:nvSpPr>
        <p:spPr>
          <a:prstGeom prst="rect">
            <a:avLst/>
          </a:prstGeom>
        </p:spPr>
        <p:txBody>
          <a:bodyPr/>
          <a:lstStyle/>
          <a:p>
            <a:pPr/>
            <a:r>
              <a:t>Literaturarbeit</a:t>
            </a:r>
          </a:p>
        </p:txBody>
      </p:sp>
      <p:sp>
        <p:nvSpPr>
          <p:cNvPr id="768" name="Installieren Sie bitte Zotero (s. Skript) für dieses Thema."/>
          <p:cNvSpPr txBox="1"/>
          <p:nvPr/>
        </p:nvSpPr>
        <p:spPr>
          <a:xfrm>
            <a:off x="3745233" y="3806586"/>
            <a:ext cx="8846988" cy="4475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a:defRPr sz="2200"/>
            </a:lvl1pPr>
          </a:lstStyle>
          <a:p>
            <a:pPr/>
            <a:r>
              <a:t>Installieren Sie bitte Zotero (s. Skript) für dieses Thema.</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1" name="Kompetenzeinschätzung zur Literaturarbeit"/>
          <p:cNvSpPr txBox="1"/>
          <p:nvPr>
            <p:ph type="body" idx="21"/>
          </p:nvPr>
        </p:nvSpPr>
        <p:spPr>
          <a:prstGeom prst="rect">
            <a:avLst/>
          </a:prstGeom>
        </p:spPr>
        <p:txBody>
          <a:bodyPr/>
          <a:lstStyle/>
          <a:p>
            <a:pPr/>
            <a:r>
              <a:t>Kompetenzeinschätzung zur Literaturarbeit</a:t>
            </a:r>
          </a:p>
        </p:txBody>
      </p:sp>
      <p:sp>
        <p:nvSpPr>
          <p:cNvPr id="772" name="Wie gut wissen Sie, wie man an geeignete Fachliteratur kommt?…"/>
          <p:cNvSpPr txBox="1"/>
          <p:nvPr/>
        </p:nvSpPr>
        <p:spPr>
          <a:xfrm>
            <a:off x="349457" y="2523580"/>
            <a:ext cx="4912218" cy="2289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47842" marR="127000" indent="-320842" defTabSz="1300480">
              <a:spcBef>
                <a:spcPts val="1000"/>
              </a:spcBef>
              <a:buClr>
                <a:schemeClr val="accent5">
                  <a:hueOff val="-326855"/>
                  <a:satOff val="32847"/>
                  <a:lumOff val="-6386"/>
                </a:schemeClr>
              </a:buClr>
              <a:buSzPct val="100000"/>
              <a:buAutoNum type="arabicPeriod" startAt="1"/>
              <a:defRPr sz="2200">
                <a:solidFill>
                  <a:srgbClr val="000000"/>
                </a:solidFill>
              </a:defRPr>
            </a:pPr>
            <a:r>
              <a:t>Wie gut wissen Sie, wie man an geeignete Fachliteratur kommt?</a:t>
            </a:r>
          </a:p>
          <a:p>
            <a:pPr marL="447842" marR="127000" indent="-320842" defTabSz="1300480">
              <a:spcBef>
                <a:spcPts val="1000"/>
              </a:spcBef>
              <a:buClr>
                <a:schemeClr val="accent5">
                  <a:hueOff val="-326855"/>
                  <a:satOff val="32847"/>
                  <a:lumOff val="-6386"/>
                </a:schemeClr>
              </a:buClr>
              <a:buSzPct val="100000"/>
              <a:buAutoNum type="arabicPeriod" startAt="1"/>
              <a:defRPr sz="2200">
                <a:solidFill>
                  <a:srgbClr val="000000"/>
                </a:solidFill>
              </a:defRPr>
            </a:pPr>
            <a:r>
              <a:t>Wir fit sind Sie im Zitieren (APA)?</a:t>
            </a:r>
          </a:p>
          <a:p>
            <a:pPr marL="447842" marR="127000" indent="-320842" defTabSz="1300480">
              <a:spcBef>
                <a:spcPts val="1000"/>
              </a:spcBef>
              <a:buClr>
                <a:schemeClr val="accent5">
                  <a:hueOff val="-326855"/>
                  <a:satOff val="32847"/>
                  <a:lumOff val="-6386"/>
                </a:schemeClr>
              </a:buClr>
              <a:buSzPct val="100000"/>
              <a:buAutoNum type="arabicPeriod" startAt="1"/>
              <a:defRPr sz="2200">
                <a:solidFill>
                  <a:srgbClr val="000000"/>
                </a:solidFill>
              </a:defRPr>
            </a:pPr>
            <a:r>
              <a:t>Wie zuversichtlich sind Sie, diesen Arbeitsschritt (Literaturarbeit) gut/sehr gut abzuschließen?</a:t>
            </a:r>
          </a:p>
        </p:txBody>
      </p:sp>
      <p:grpSp>
        <p:nvGrpSpPr>
          <p:cNvPr id="776" name="Gruppieren"/>
          <p:cNvGrpSpPr/>
          <p:nvPr/>
        </p:nvGrpSpPr>
        <p:grpSpPr>
          <a:xfrm>
            <a:off x="5829300" y="2610535"/>
            <a:ext cx="6057921" cy="392330"/>
            <a:chOff x="0" y="0"/>
            <a:chExt cx="6057920" cy="392328"/>
          </a:xfrm>
        </p:grpSpPr>
        <p:sp>
          <p:nvSpPr>
            <p:cNvPr id="773" name="Linie"/>
            <p:cNvSpPr/>
            <p:nvPr/>
          </p:nvSpPr>
          <p:spPr>
            <a:xfrm>
              <a:off x="6350" y="221564"/>
              <a:ext cx="6051571" cy="1"/>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p>
          </p:txBody>
        </p:sp>
        <p:sp>
          <p:nvSpPr>
            <p:cNvPr id="774" name="Linie"/>
            <p:cNvSpPr/>
            <p:nvPr/>
          </p:nvSpPr>
          <p:spPr>
            <a:xfrm flipV="1">
              <a:off x="-1" y="-1"/>
              <a:ext cx="2" cy="392330"/>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p>
          </p:txBody>
        </p:sp>
        <p:sp>
          <p:nvSpPr>
            <p:cNvPr id="775" name="Linie"/>
            <p:cNvSpPr/>
            <p:nvPr/>
          </p:nvSpPr>
          <p:spPr>
            <a:xfrm flipV="1">
              <a:off x="6045199" y="-1"/>
              <a:ext cx="1" cy="392330"/>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p>
          </p:txBody>
        </p:sp>
      </p:grpSp>
      <p:grpSp>
        <p:nvGrpSpPr>
          <p:cNvPr id="780" name="Gruppieren"/>
          <p:cNvGrpSpPr/>
          <p:nvPr/>
        </p:nvGrpSpPr>
        <p:grpSpPr>
          <a:xfrm>
            <a:off x="5829300" y="3897390"/>
            <a:ext cx="6057921" cy="392330"/>
            <a:chOff x="0" y="0"/>
            <a:chExt cx="6057920" cy="392328"/>
          </a:xfrm>
        </p:grpSpPr>
        <p:sp>
          <p:nvSpPr>
            <p:cNvPr id="777" name="Linie"/>
            <p:cNvSpPr/>
            <p:nvPr/>
          </p:nvSpPr>
          <p:spPr>
            <a:xfrm>
              <a:off x="6350" y="221564"/>
              <a:ext cx="6051571" cy="1"/>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p>
          </p:txBody>
        </p:sp>
        <p:sp>
          <p:nvSpPr>
            <p:cNvPr id="778" name="Linie"/>
            <p:cNvSpPr/>
            <p:nvPr/>
          </p:nvSpPr>
          <p:spPr>
            <a:xfrm flipV="1">
              <a:off x="-1" y="-1"/>
              <a:ext cx="2" cy="392330"/>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p>
          </p:txBody>
        </p:sp>
        <p:sp>
          <p:nvSpPr>
            <p:cNvPr id="779" name="Linie"/>
            <p:cNvSpPr/>
            <p:nvPr/>
          </p:nvSpPr>
          <p:spPr>
            <a:xfrm flipV="1">
              <a:off x="6045199" y="-1"/>
              <a:ext cx="1" cy="392330"/>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p>
          </p:txBody>
        </p:sp>
      </p:grpSp>
      <p:grpSp>
        <p:nvGrpSpPr>
          <p:cNvPr id="784" name="Gruppieren"/>
          <p:cNvGrpSpPr/>
          <p:nvPr/>
        </p:nvGrpSpPr>
        <p:grpSpPr>
          <a:xfrm>
            <a:off x="5829300" y="5072757"/>
            <a:ext cx="6057921" cy="392329"/>
            <a:chOff x="0" y="0"/>
            <a:chExt cx="6057920" cy="392328"/>
          </a:xfrm>
        </p:grpSpPr>
        <p:sp>
          <p:nvSpPr>
            <p:cNvPr id="781" name="Linie"/>
            <p:cNvSpPr/>
            <p:nvPr/>
          </p:nvSpPr>
          <p:spPr>
            <a:xfrm>
              <a:off x="6350" y="221564"/>
              <a:ext cx="6051571" cy="1"/>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p>
          </p:txBody>
        </p:sp>
        <p:sp>
          <p:nvSpPr>
            <p:cNvPr id="782" name="Linie"/>
            <p:cNvSpPr/>
            <p:nvPr/>
          </p:nvSpPr>
          <p:spPr>
            <a:xfrm flipV="1">
              <a:off x="-1" y="-1"/>
              <a:ext cx="2" cy="392330"/>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p>
          </p:txBody>
        </p:sp>
        <p:sp>
          <p:nvSpPr>
            <p:cNvPr id="783" name="Linie"/>
            <p:cNvSpPr/>
            <p:nvPr/>
          </p:nvSpPr>
          <p:spPr>
            <a:xfrm flipV="1">
              <a:off x="6045199" y="-1"/>
              <a:ext cx="1" cy="392330"/>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p>
          </p:txBody>
        </p:sp>
      </p:grpSp>
      <p:sp>
        <p:nvSpPr>
          <p:cNvPr id="785" name="0 %"/>
          <p:cNvSpPr txBox="1"/>
          <p:nvPr/>
        </p:nvSpPr>
        <p:spPr>
          <a:xfrm>
            <a:off x="5201178" y="1970133"/>
            <a:ext cx="452609"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spcBef>
                <a:spcPts val="600"/>
              </a:spcBef>
            </a:lvl1pPr>
          </a:lstStyle>
          <a:p>
            <a:pPr/>
            <a:r>
              <a:t>0 %</a:t>
            </a:r>
          </a:p>
        </p:txBody>
      </p:sp>
      <p:sp>
        <p:nvSpPr>
          <p:cNvPr id="786" name="100 %"/>
          <p:cNvSpPr txBox="1"/>
          <p:nvPr/>
        </p:nvSpPr>
        <p:spPr>
          <a:xfrm>
            <a:off x="11249921" y="1965092"/>
            <a:ext cx="678307"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spcBef>
                <a:spcPts val="600"/>
              </a:spcBef>
            </a:lvl1pPr>
          </a:lstStyle>
          <a:p>
            <a:pPr/>
            <a:r>
              <a:t>100 %</a:t>
            </a:r>
          </a:p>
        </p:txBody>
      </p:sp>
      <p:sp>
        <p:nvSpPr>
          <p:cNvPr id="787" name="https://www.menti.com/47te7i8zn1"/>
          <p:cNvSpPr txBox="1"/>
          <p:nvPr/>
        </p:nvSpPr>
        <p:spPr>
          <a:xfrm>
            <a:off x="3606527" y="8299909"/>
            <a:ext cx="3343819"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u="sng">
                <a:solidFill>
                  <a:srgbClr val="0070C0"/>
                </a:solidFill>
                <a:uFill>
                  <a:solidFill>
                    <a:srgbClr val="0070C0"/>
                  </a:solidFill>
                </a:uFill>
                <a:hlinkClick r:id="rId2" invalidUrl="" action="" tgtFrame="" tooltip="" history="1" highlightClick="0" endSnd="0"/>
              </a:defRPr>
            </a:lvl1pPr>
          </a:lstStyle>
          <a:p>
            <a:pPr>
              <a:defRPr u="none">
                <a:solidFill>
                  <a:srgbClr val="262626"/>
                </a:solidFill>
                <a:uFillTx/>
              </a:defRPr>
            </a:pPr>
            <a:r>
              <a:rPr u="sng">
                <a:solidFill>
                  <a:srgbClr val="0070C0"/>
                </a:solidFill>
                <a:uFill>
                  <a:solidFill>
                    <a:srgbClr val="0070C0"/>
                  </a:solidFill>
                </a:uFill>
                <a:hlinkClick r:id="rId2" invalidUrl="" action="" tgtFrame="" tooltip="" history="1" highlightClick="0" endSnd="0"/>
              </a:rPr>
              <a:t>https://www.menti.com/47te7i8zn1</a:t>
            </a:r>
          </a:p>
        </p:txBody>
      </p:sp>
      <p:pic>
        <p:nvPicPr>
          <p:cNvPr id="788" name="Bild" descr="Bild"/>
          <p:cNvPicPr>
            <a:picLocks noChangeAspect="1"/>
          </p:cNvPicPr>
          <p:nvPr/>
        </p:nvPicPr>
        <p:blipFill>
          <a:blip r:embed="rId3">
            <a:extLst/>
          </a:blip>
          <a:stretch>
            <a:fillRect/>
          </a:stretch>
        </p:blipFill>
        <p:spPr>
          <a:xfrm>
            <a:off x="233095" y="6491255"/>
            <a:ext cx="2596465" cy="259646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Foliennummernplatzhalter 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Einordnung von BWL und Psychologie"/>
          <p:cNvSpPr txBox="1"/>
          <p:nvPr>
            <p:ph type="body" idx="21"/>
          </p:nvPr>
        </p:nvSpPr>
        <p:spPr>
          <a:prstGeom prst="rect">
            <a:avLst/>
          </a:prstGeom>
        </p:spPr>
        <p:txBody>
          <a:bodyPr/>
          <a:lstStyle/>
          <a:p>
            <a:pPr/>
            <a:r>
              <a:t>Einordnung von BWL und Psychologie</a:t>
            </a:r>
          </a:p>
        </p:txBody>
      </p:sp>
      <p:graphicFrame>
        <p:nvGraphicFramePr>
          <p:cNvPr id="161" name="Inhaltsplatzhalter 12"/>
          <p:cNvGraphicFramePr/>
          <p:nvPr/>
        </p:nvGraphicFramePr>
        <p:xfrm>
          <a:off x="670716" y="1982924"/>
          <a:ext cx="12138630" cy="632153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25186"/>
                <a:gridCol w="2425186"/>
                <a:gridCol w="2366419"/>
                <a:gridCol w="2508219"/>
                <a:gridCol w="2400918"/>
              </a:tblGrid>
              <a:tr h="917730">
                <a:tc gridSpan="2">
                  <a:txBody>
                    <a:bodyPr/>
                    <a:lstStyle/>
                    <a:p>
                      <a:pPr algn="ctr" defTabSz="1300480">
                        <a:defRPr sz="1800">
                          <a:solidFill>
                            <a:srgbClr val="000000"/>
                          </a:solidFill>
                        </a:defRPr>
                      </a:pPr>
                      <a:r>
                        <a:rPr sz="2400">
                          <a:solidFill>
                            <a:srgbClr val="FFFFFF"/>
                          </a:solidFill>
                          <a:uFill>
                            <a:solidFill>
                              <a:srgbClr val="000000"/>
                            </a:solidFill>
                          </a:uFill>
                          <a:sym typeface="Roboto Condensed Bold"/>
                        </a:rPr>
                        <a:t>Nicht-empirische Wissenschaften</a:t>
                      </a:r>
                    </a:p>
                  </a:txBody>
                  <a:tcPr marL="45720" marR="45720" marT="45720" marB="45720" anchor="ctr" anchorCtr="0" horzOverflow="overflow">
                    <a:solidFill>
                      <a:schemeClr val="accent5"/>
                    </a:solidFill>
                  </a:tcPr>
                </a:tc>
                <a:tc hMerge="1">
                  <a:tcPr/>
                </a:tc>
                <a:tc gridSpan="3">
                  <a:txBody>
                    <a:bodyPr/>
                    <a:lstStyle/>
                    <a:p>
                      <a:pPr algn="ctr" defTabSz="1300480">
                        <a:defRPr sz="1800">
                          <a:solidFill>
                            <a:srgbClr val="000000"/>
                          </a:solidFill>
                        </a:defRPr>
                      </a:pPr>
                      <a:r>
                        <a:rPr sz="2400">
                          <a:solidFill>
                            <a:srgbClr val="FFFFFF"/>
                          </a:solidFill>
                          <a:uFill>
                            <a:solidFill>
                              <a:srgbClr val="000000"/>
                            </a:solidFill>
                          </a:uFill>
                          <a:sym typeface="Roboto Condensed Bold"/>
                        </a:rPr>
                        <a:t>Empirische Wissenschaften / Erfahrungswissenschaften</a:t>
                      </a:r>
                    </a:p>
                  </a:txBody>
                  <a:tcPr marL="45720" marR="45720" marT="45720" marB="45720" anchor="ctr" anchorCtr="0" horzOverflow="overflow">
                    <a:solidFill>
                      <a:schemeClr val="accent5"/>
                    </a:solidFill>
                  </a:tcPr>
                </a:tc>
                <a:tc hMerge="1">
                  <a:tcPr/>
                </a:tc>
                <a:tc hMerge="1">
                  <a:tcPr/>
                </a:tc>
              </a:tr>
              <a:tr h="1175516">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Formalwissen-schaften</a:t>
                      </a:r>
                    </a:p>
                  </a:txBody>
                  <a:tcPr marL="45720" marR="45720" marT="45720" marB="45720" anchor="ctr" anchorCtr="0"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Geisteswissen-schaften</a:t>
                      </a:r>
                    </a:p>
                  </a:txBody>
                  <a:tcPr marL="45720" marR="45720" marT="45720" marB="45720" anchor="ctr" anchorCtr="0"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Sozial-, Human- &amp; Gesellschafts-wissenschaften</a:t>
                      </a:r>
                    </a:p>
                  </a:txBody>
                  <a:tcPr marL="45720" marR="45720" marT="45720" marB="45720" anchor="ctr" anchorCtr="0" horzOverflow="overflow">
                    <a:solidFill>
                      <a:schemeClr val="accent5">
                        <a:alpha val="49648"/>
                      </a:schemeClr>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Natur-wissenschaften</a:t>
                      </a:r>
                    </a:p>
                  </a:txBody>
                  <a:tcPr marL="45720" marR="45720" marT="45720" marB="45720" anchor="ctr" anchorCtr="0" horzOverflow="overflow">
                    <a:solidFill>
                      <a:schemeClr val="accent5">
                        <a:alpha val="49648"/>
                      </a:schemeClr>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Technik-wissenschaften</a:t>
                      </a:r>
                    </a:p>
                  </a:txBody>
                  <a:tcPr marL="45720" marR="45720" marT="45720" marB="45720" anchor="ctr" anchorCtr="0" horzOverflow="overflow">
                    <a:solidFill>
                      <a:schemeClr val="accent5">
                        <a:alpha val="49648"/>
                      </a:schemeClr>
                    </a:solidFill>
                  </a:tcPr>
                </a:tc>
              </a:tr>
              <a:tr h="911629">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Philosophie</a:t>
                      </a:r>
                    </a:p>
                  </a:txBody>
                  <a:tcPr marL="76200" marR="76200" marT="76200" marB="76200" anchor="ctr" anchorCtr="0"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Rechtswissen-schaft</a:t>
                      </a:r>
                    </a:p>
                  </a:txBody>
                  <a:tcPr marL="76200" marR="76200" marT="76200" marB="76200" anchor="ctr" anchorCtr="0"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Psychologie</a:t>
                      </a:r>
                    </a:p>
                  </a:txBody>
                  <a:tcPr marL="76200" marR="76200" marT="76200" marB="76200" anchor="ctr" anchorCtr="0" horzOverflow="overflow">
                    <a:solidFill>
                      <a:schemeClr val="accent6">
                        <a:alpha val="49071"/>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Physik</a:t>
                      </a:r>
                    </a:p>
                  </a:txBody>
                  <a:tcPr marL="76200" marR="76200" marT="76200" marB="76200" anchor="ctr" anchorCtr="0"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Maschinenbau</a:t>
                      </a:r>
                    </a:p>
                  </a:txBody>
                  <a:tcPr marL="76200" marR="76200" marT="76200" marB="76200" anchor="ctr" anchorCtr="0" horzOverflow="overflow">
                    <a:solidFill>
                      <a:schemeClr val="accent5">
                        <a:alpha val="25000"/>
                      </a:schemeClr>
                    </a:solidFill>
                  </a:tcPr>
                </a:tc>
              </a:tr>
              <a:tr h="1002674">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Mathematik</a:t>
                      </a:r>
                    </a:p>
                  </a:txBody>
                  <a:tcPr marL="45720" marR="45720" marT="45720" marB="45720" anchor="ctr" anchorCtr="0"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Theologie</a:t>
                      </a:r>
                    </a:p>
                  </a:txBody>
                  <a:tcPr marL="45720" marR="45720" marT="45720" marB="45720" anchor="ctr" anchorCtr="0"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Wirtschafts-wissenschaften</a:t>
                      </a:r>
                    </a:p>
                  </a:txBody>
                  <a:tcPr marL="76200" marR="76200" marT="76200" marB="76200" anchor="ctr" anchorCtr="0" horzOverflow="overflow">
                    <a:solidFill>
                      <a:schemeClr val="accent6"/>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Chemie</a:t>
                      </a:r>
                    </a:p>
                  </a:txBody>
                  <a:tcPr marL="45720" marR="45720" marT="45720" marB="45720" anchor="ctr" anchorCtr="0"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Elektrotechnik</a:t>
                      </a:r>
                    </a:p>
                  </a:txBody>
                  <a:tcPr marL="45720" marR="45720" marT="45720" marB="45720" anchor="ctr" anchorCtr="0" horzOverflow="overflow">
                    <a:solidFill>
                      <a:schemeClr val="accent5">
                        <a:alpha val="49648"/>
                      </a:schemeClr>
                    </a:solidFill>
                  </a:tcPr>
                </a:tc>
              </a:tr>
              <a:tr h="1298611">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Theoretische Informatik</a:t>
                      </a:r>
                    </a:p>
                  </a:txBody>
                  <a:tcPr marL="76200" marR="76200" marT="76200" marB="76200" anchor="ctr" anchorCtr="0"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Literatur-wissenschaft</a:t>
                      </a:r>
                    </a:p>
                  </a:txBody>
                  <a:tcPr marL="76200" marR="76200" marT="76200" marB="76200" anchor="ctr" anchorCtr="0"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Medizin</a:t>
                      </a:r>
                    </a:p>
                  </a:txBody>
                  <a:tcPr marL="76200" marR="76200" marT="76200" marB="76200" anchor="ctr" anchorCtr="0" horzOverflow="overflow">
                    <a:solidFill>
                      <a:schemeClr val="accent5">
                        <a:alpha val="25000"/>
                      </a:schemeClr>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Ge</a:t>
                      </a:r>
                      <a:r>
                        <a:t>o-</a:t>
                      </a:r>
                      <a:r>
                        <a:t>wissenschaften</a:t>
                      </a:r>
                    </a:p>
                  </a:txBody>
                  <a:tcPr marL="76200" marR="76200" marT="76200" marB="76200" anchor="ctr" anchorCtr="0"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Angewandte Informatik</a:t>
                      </a:r>
                    </a:p>
                  </a:txBody>
                  <a:tcPr marL="76200" marR="76200" marT="76200" marB="76200" anchor="ctr" anchorCtr="0" horzOverflow="overflow">
                    <a:solidFill>
                      <a:schemeClr val="accent5">
                        <a:alpha val="25000"/>
                      </a:schemeClr>
                    </a:solidFill>
                  </a:tcPr>
                </a:tc>
              </a:tr>
              <a:tr h="1002674">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marT="45720" marB="45720" anchor="ctr" anchorCtr="0"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marT="45720" marB="45720" anchor="ctr" anchorCtr="0"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marT="45720" marB="45720" anchor="ctr" anchorCtr="0"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marT="45720" marB="45720" anchor="ctr" anchorCtr="0"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marT="45720" marB="45720" anchor="ctr" anchorCtr="0" horzOverflow="overflow">
                    <a:solidFill>
                      <a:schemeClr val="accent5">
                        <a:alpha val="49648"/>
                      </a:schemeClr>
                    </a:solidFill>
                  </a:tcPr>
                </a:tc>
              </a:tr>
            </a:tbl>
          </a:graphicData>
        </a:graphic>
      </p:graphicFrame>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Foliennummernplatzhalter 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1" name="Wissenschaftliche Quellen"/>
          <p:cNvSpPr txBox="1"/>
          <p:nvPr>
            <p:ph type="body" idx="21"/>
          </p:nvPr>
        </p:nvSpPr>
        <p:spPr>
          <a:prstGeom prst="rect">
            <a:avLst/>
          </a:prstGeom>
        </p:spPr>
        <p:txBody>
          <a:bodyPr/>
          <a:lstStyle/>
          <a:p>
            <a:pPr/>
            <a:r>
              <a:t>Wissenschaftliche Quellen</a:t>
            </a:r>
          </a:p>
        </p:txBody>
      </p:sp>
      <p:sp>
        <p:nvSpPr>
          <p:cNvPr id="792" name="Wissenschaftliche Quellen lassen sich nach der Art der Veröffentlichung unterscheiden."/>
          <p:cNvSpPr txBox="1"/>
          <p:nvPr>
            <p:ph type="body" idx="22"/>
          </p:nvPr>
        </p:nvSpPr>
        <p:spPr>
          <a:xfrm>
            <a:off x="302617" y="1864359"/>
            <a:ext cx="12248713" cy="6350001"/>
          </a:xfrm>
          <a:prstGeom prst="rect">
            <a:avLst/>
          </a:prstGeom>
        </p:spPr>
        <p:txBody>
          <a:bodyPr/>
          <a:lstStyle/>
          <a:p>
            <a:pPr/>
            <a:r>
              <a:t>Wissenschaftliche Quellen lassen sich nach der Art der Veröffentlichung unterscheiden.</a:t>
            </a:r>
          </a:p>
        </p:txBody>
      </p:sp>
      <p:graphicFrame>
        <p:nvGraphicFramePr>
          <p:cNvPr id="793" name="Tabelle 7"/>
          <p:cNvGraphicFramePr/>
          <p:nvPr/>
        </p:nvGraphicFramePr>
        <p:xfrm>
          <a:off x="642671" y="3280551"/>
          <a:ext cx="11732159" cy="1596486"/>
        </p:xfrm>
        <a:graphic xmlns:a="http://schemas.openxmlformats.org/drawingml/2006/main">
          <a:graphicData uri="http://schemas.openxmlformats.org/drawingml/2006/table">
            <a:tbl>
              <a:tblPr firstCol="0" firstRow="1" lastCol="0" lastRow="0" bandCol="0" bandRow="1" rtl="0">
                <a:tableStyleId>{D51ADE6A-740E-44AE-83CC-AE7238B6C88D}</a:tableStyleId>
              </a:tblPr>
              <a:tblGrid>
                <a:gridCol w="3906486"/>
                <a:gridCol w="3906486"/>
                <a:gridCol w="3906486"/>
              </a:tblGrid>
              <a:tr h="497840">
                <a:tc>
                  <a:txBody>
                    <a:bodyPr/>
                    <a:lstStyle/>
                    <a:p>
                      <a:pPr algn="l">
                        <a:defRPr b="0" i="0" sz="1800">
                          <a:solidFill>
                            <a:srgbClr val="000000"/>
                          </a:solidFill>
                        </a:defRPr>
                      </a:pPr>
                      <a:r>
                        <a:rPr i="1" sz="2200">
                          <a:solidFill>
                            <a:srgbClr val="FFFFFF"/>
                          </a:solidFill>
                          <a:latin typeface="Roboto Condensed Bold"/>
                          <a:ea typeface="Roboto Condensed Bold"/>
                          <a:cs typeface="Roboto Condensed Bold"/>
                          <a:sym typeface="Roboto Condensed Bold"/>
                        </a:rPr>
                        <a:t>Primärliteratur</a:t>
                      </a:r>
                    </a:p>
                  </a:txBody>
                  <a:tcPr marL="45720" marR="45720" marT="45720" marB="45720" anchor="t" anchorCtr="0" horzOverflow="overflow"/>
                </a:tc>
                <a:tc>
                  <a:txBody>
                    <a:bodyPr/>
                    <a:lstStyle/>
                    <a:p>
                      <a:pPr algn="l">
                        <a:defRPr b="0" i="0" sz="1800">
                          <a:solidFill>
                            <a:srgbClr val="000000"/>
                          </a:solidFill>
                        </a:defRPr>
                      </a:pPr>
                      <a:r>
                        <a:rPr i="1" sz="2200">
                          <a:solidFill>
                            <a:srgbClr val="FFFFFF"/>
                          </a:solidFill>
                          <a:latin typeface="Roboto Condensed Bold"/>
                          <a:ea typeface="Roboto Condensed Bold"/>
                          <a:cs typeface="Roboto Condensed Bold"/>
                          <a:sym typeface="Roboto Condensed Bold"/>
                        </a:rPr>
                        <a:t>Sekundärliteratur</a:t>
                      </a:r>
                    </a:p>
                  </a:txBody>
                  <a:tcPr marL="45720" marR="45720" marT="45720" marB="45720" anchor="t" anchorCtr="0" horzOverflow="overflow"/>
                </a:tc>
                <a:tc>
                  <a:txBody>
                    <a:bodyPr/>
                    <a:lstStyle/>
                    <a:p>
                      <a:pPr algn="l">
                        <a:defRPr b="0" i="0" sz="1800">
                          <a:solidFill>
                            <a:srgbClr val="000000"/>
                          </a:solidFill>
                        </a:defRPr>
                      </a:pPr>
                      <a:r>
                        <a:rPr i="1" sz="2200">
                          <a:solidFill>
                            <a:srgbClr val="FFFFFF"/>
                          </a:solidFill>
                          <a:latin typeface="Roboto Condensed Bold"/>
                          <a:ea typeface="Roboto Condensed Bold"/>
                          <a:cs typeface="Roboto Condensed Bold"/>
                          <a:sym typeface="Roboto Condensed Bold"/>
                        </a:rPr>
                        <a:t>Graue Literatur</a:t>
                      </a:r>
                    </a:p>
                  </a:txBody>
                  <a:tcPr marL="45720" marR="45720" marT="45720" marB="45720" anchor="t" anchorCtr="0" horzOverflow="overflow"/>
                </a:tc>
              </a:tr>
              <a:tr h="1843043">
                <a:tc>
                  <a:txBody>
                    <a:bodyPr/>
                    <a:lstStyle/>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Monographien, Lehrbücher</a:t>
                      </a:r>
                    </a:p>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Aufsätze in Fachjournalen</a:t>
                      </a:r>
                    </a:p>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Aufsätze in Sammelbänden</a:t>
                      </a:r>
                    </a:p>
                  </a:txBody>
                  <a:tcPr marL="45713" marR="45713" marT="45713" marB="45713" anchor="t" anchorCtr="0" horzOverflow="overflow"/>
                </a:tc>
                <a:tc>
                  <a:txBody>
                    <a:bodyPr/>
                    <a:lstStyle/>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Lexika und Enzyklopädien</a:t>
                      </a:r>
                    </a:p>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Zeitschriftenartikel ohne Aufsatzcharakter</a:t>
                      </a:r>
                    </a:p>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Kommentare zu Originalen</a:t>
                      </a:r>
                    </a:p>
                  </a:txBody>
                  <a:tcPr marL="45713" marR="45713" marT="45713" marB="45713" anchor="t" anchorCtr="0" horzOverflow="overflow"/>
                </a:tc>
                <a:tc>
                  <a:txBody>
                    <a:bodyPr/>
                    <a:lstStyle/>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Skripte, Haus und (Pro-) Seminararbeiten</a:t>
                      </a:r>
                    </a:p>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Unveröffentlichte Manuskripte und Working Papers</a:t>
                      </a:r>
                    </a:p>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Broschüren, Flugblätter, Plakate</a:t>
                      </a:r>
                    </a:p>
                  </a:txBody>
                  <a:tcPr marL="45713" marR="45713" marT="45713" marB="45713" anchor="t" anchorCtr="0" horzOverflow="overflow"/>
                </a:tc>
              </a:tr>
              <a:tr h="866126">
                <a:tc gridSpan="2">
                  <a:txBody>
                    <a:bodyPr/>
                    <a:lstStyle/>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Dissertationen und Habilitationen</a:t>
                      </a:r>
                    </a:p>
                  </a:txBody>
                  <a:tcPr marL="45713" marR="45713" marT="45713" marB="45713" anchor="t" anchorCtr="0" horzOverflow="overflow"/>
                </a:tc>
                <a:tc hMerge="1">
                  <a:tcPr/>
                </a:tc>
                <a:tc>
                  <a:txBody>
                    <a:bodyPr/>
                    <a:lstStyle/>
                    <a:p>
                      <a:pPr lvl="1" marL="209550" indent="-209550" algn="l">
                        <a:spcBef>
                          <a:spcPts val="500"/>
                        </a:spcBef>
                        <a:buClr>
                          <a:schemeClr val="accent5"/>
                        </a:buClr>
                        <a:buSzPct val="50000"/>
                        <a:buFont typeface="Arial"/>
                        <a:buChar char="▶︎"/>
                        <a:defRPr sz="2200">
                          <a:latin typeface="+mj-lt"/>
                          <a:ea typeface="+mj-ea"/>
                          <a:cs typeface="+mj-cs"/>
                          <a:sym typeface="Roboto Condensed Regular"/>
                        </a:defRPr>
                      </a:pPr>
                      <a:r>
                        <a:t>„Wildes Internet“, Zeitungsberichte</a:t>
                      </a:r>
                    </a:p>
                  </a:txBody>
                  <a:tcPr marL="45713" marR="45713" marT="45713" marB="45713" anchor="t" anchorCtr="0" horzOverflow="overflow"/>
                </a:tc>
              </a:tr>
            </a:tbl>
          </a:graphicData>
        </a:graphic>
      </p:graphicFrame>
      <p:sp>
        <p:nvSpPr>
          <p:cNvPr id="794" name="Textfeld 8"/>
          <p:cNvSpPr txBox="1"/>
          <p:nvPr/>
        </p:nvSpPr>
        <p:spPr>
          <a:xfrm>
            <a:off x="639376" y="8915309"/>
            <a:ext cx="2342723" cy="305601"/>
          </a:xfrm>
          <a:prstGeom prst="rect">
            <a:avLst/>
          </a:prstGeom>
          <a:ln w="12700">
            <a:miter lim="400000"/>
          </a:ln>
          <a:extLst>
            <a:ext uri="{C572A759-6A51-4108-AA02-DFA0A04FC94B}">
              <ma14:wrappingTextBoxFlag xmlns:ma14="http://schemas.microsoft.com/office/mac/drawingml/2011/main" val="1"/>
            </a:ext>
          </a:extLst>
        </p:spPr>
        <p:txBody>
          <a:bodyPr wrap="none" lIns="51199" tIns="51199" rIns="51199" bIns="51199">
            <a:spAutoFit/>
          </a:bodyPr>
          <a:lstStyle>
            <a:lvl1pPr algn="ctr">
              <a:spcBef>
                <a:spcPts val="800"/>
              </a:spcBef>
              <a:defRPr sz="1400"/>
            </a:lvl1pPr>
          </a:lstStyle>
          <a:p>
            <a:pPr/>
            <a:r>
              <a:t>Quelle: Karmasin &amp; Ribing, 2017</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6" name="Foliennummernplatzhalter 2"/>
          <p:cNvSpPr txBox="1"/>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262626"/>
                </a:solidFill>
                <a:latin typeface="+mj-lt"/>
                <a:ea typeface="+mj-ea"/>
                <a:cs typeface="+mj-cs"/>
                <a:sym typeface="Roboto Condensed Regular"/>
              </a:defRPr>
            </a:lvl1pPr>
          </a:lstStyle>
          <a:p>
            <a:pPr/>
            <a:fld id="{86CB4B4D-7CA3-9044-876B-883B54F8677D}" type="slidenum"/>
          </a:p>
        </p:txBody>
      </p:sp>
      <p:sp>
        <p:nvSpPr>
          <p:cNvPr id="797" name="Wissenschaftliche Quellen – Evidenzgrad"/>
          <p:cNvSpPr txBox="1"/>
          <p:nvPr>
            <p:ph type="body" idx="21"/>
          </p:nvPr>
        </p:nvSpPr>
        <p:spPr>
          <a:prstGeom prst="rect">
            <a:avLst/>
          </a:prstGeom>
        </p:spPr>
        <p:txBody>
          <a:bodyPr/>
          <a:lstStyle/>
          <a:p>
            <a:pPr/>
            <a:r>
              <a:t>Wissenschaftliche Quellen – Evidenzgrad</a:t>
            </a:r>
          </a:p>
        </p:txBody>
      </p:sp>
      <p:graphicFrame>
        <p:nvGraphicFramePr>
          <p:cNvPr id="798" name="Inhaltsplatzhalter 5"/>
          <p:cNvGraphicFramePr/>
          <p:nvPr/>
        </p:nvGraphicFramePr>
        <p:xfrm>
          <a:off x="1296724" y="2053651"/>
          <a:ext cx="9801601" cy="5150744"/>
        </p:xfrm>
        <a:graphic xmlns:a="http://schemas.openxmlformats.org/drawingml/2006/main">
          <a:graphicData uri="http://schemas.openxmlformats.org/drawingml/2006/table">
            <a:tbl>
              <a:tblPr firstCol="0" firstRow="1" lastCol="0" lastRow="0" bandCol="0" bandRow="1" rtl="0">
                <a:tableStyleId>{D51ADE6A-740E-44AE-83CC-AE7238B6C88D}</a:tableStyleId>
              </a:tblPr>
              <a:tblGrid>
                <a:gridCol w="1458810"/>
                <a:gridCol w="8330089"/>
              </a:tblGrid>
              <a:tr h="845441">
                <a:tc>
                  <a:txBody>
                    <a:bodyPr/>
                    <a:lstStyle/>
                    <a:p>
                      <a:pPr algn="l">
                        <a:defRPr b="0" i="0" sz="1800">
                          <a:solidFill>
                            <a:srgbClr val="000000"/>
                          </a:solidFill>
                        </a:defRPr>
                      </a:pPr>
                      <a:r>
                        <a:rPr i="1" sz="2200">
                          <a:solidFill>
                            <a:srgbClr val="FFFFFF"/>
                          </a:solidFill>
                          <a:latin typeface="Roboto Condensed Bold"/>
                          <a:ea typeface="Roboto Condensed Bold"/>
                          <a:cs typeface="Roboto Condensed Bold"/>
                          <a:sym typeface="Roboto Condensed Bold"/>
                        </a:rPr>
                        <a:t>Evidenz-grad</a:t>
                      </a:r>
                    </a:p>
                  </a:txBody>
                  <a:tcPr marL="45720" marR="45720" marT="45720" marB="45720" anchor="t" anchorCtr="0" horzOverflow="overflow"/>
                </a:tc>
                <a:tc>
                  <a:txBody>
                    <a:bodyPr/>
                    <a:lstStyle/>
                    <a:p>
                      <a:pPr algn="l">
                        <a:defRPr b="0" i="0" sz="1800">
                          <a:solidFill>
                            <a:srgbClr val="000000"/>
                          </a:solidFill>
                        </a:defRPr>
                      </a:pPr>
                      <a:r>
                        <a:rPr i="1" sz="2200">
                          <a:solidFill>
                            <a:srgbClr val="FFFFFF"/>
                          </a:solidFill>
                          <a:latin typeface="Roboto Condensed Bold"/>
                          <a:ea typeface="Roboto Condensed Bold"/>
                          <a:cs typeface="Roboto Condensed Bold"/>
                          <a:sym typeface="Roboto Condensed Bold"/>
                        </a:rPr>
                        <a:t>Art der Quelle</a:t>
                      </a:r>
                    </a:p>
                  </a:txBody>
                  <a:tcPr marL="45720" marR="45720" marT="45720" marB="45720" anchor="t" anchorCtr="0" horzOverflow="overflow"/>
                </a:tc>
              </a:tr>
              <a:tr h="845441">
                <a:tc>
                  <a:txBody>
                    <a:bodyPr/>
                    <a:lstStyle/>
                    <a:p>
                      <a:pPr algn="l">
                        <a:defRPr sz="1800">
                          <a:solidFill>
                            <a:srgbClr val="000000"/>
                          </a:solidFill>
                        </a:defRPr>
                      </a:pPr>
                      <a:r>
                        <a:rPr sz="2200">
                          <a:solidFill>
                            <a:srgbClr val="262626"/>
                          </a:solidFill>
                          <a:latin typeface="+mj-lt"/>
                          <a:ea typeface="+mj-ea"/>
                          <a:cs typeface="+mj-cs"/>
                          <a:sym typeface="Roboto Condensed Regular"/>
                        </a:rPr>
                        <a:t>1</a:t>
                      </a:r>
                    </a:p>
                  </a:txBody>
                  <a:tcPr marL="45720" marR="45720" marT="45720" marB="45720" anchor="ctr" anchorCtr="0"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Metaanalysen
Studien mit randomisierten Kontrollgruppen</a:t>
                      </a:r>
                    </a:p>
                  </a:txBody>
                  <a:tcPr marL="45720" marR="45720" marT="45720" marB="45720" anchor="ctr" anchorCtr="0" horzOverflow="overflow"/>
                </a:tc>
              </a:tr>
              <a:tr h="508278">
                <a:tc>
                  <a:txBody>
                    <a:bodyPr/>
                    <a:lstStyle/>
                    <a:p>
                      <a:pPr algn="l">
                        <a:defRPr sz="1800">
                          <a:solidFill>
                            <a:srgbClr val="000000"/>
                          </a:solidFill>
                        </a:defRPr>
                      </a:pPr>
                      <a:r>
                        <a:rPr sz="2200">
                          <a:solidFill>
                            <a:srgbClr val="262626"/>
                          </a:solidFill>
                          <a:latin typeface="+mj-lt"/>
                          <a:ea typeface="+mj-ea"/>
                          <a:cs typeface="+mj-cs"/>
                          <a:sym typeface="Roboto Condensed Regular"/>
                        </a:rPr>
                        <a:t>2</a:t>
                      </a:r>
                    </a:p>
                  </a:txBody>
                  <a:tcPr marL="45720" marR="45720" marT="45720" marB="45720" anchor="ctr" anchorCtr="0"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Systematische Literaturanalyse (Review)</a:t>
                      </a:r>
                    </a:p>
                  </a:txBody>
                  <a:tcPr marL="45720" marR="45720" marT="45720" marB="45720" anchor="ctr" anchorCtr="0" horzOverflow="overflow"/>
                </a:tc>
              </a:tr>
              <a:tr h="824645">
                <a:tc>
                  <a:txBody>
                    <a:bodyPr/>
                    <a:lstStyle/>
                    <a:p>
                      <a:pPr algn="l">
                        <a:defRPr sz="1800">
                          <a:solidFill>
                            <a:srgbClr val="000000"/>
                          </a:solidFill>
                        </a:defRPr>
                      </a:pPr>
                      <a:r>
                        <a:rPr sz="2200">
                          <a:solidFill>
                            <a:srgbClr val="262626"/>
                          </a:solidFill>
                          <a:latin typeface="+mj-lt"/>
                          <a:ea typeface="+mj-ea"/>
                          <a:cs typeface="+mj-cs"/>
                          <a:sym typeface="Roboto Condensed Regular"/>
                        </a:rPr>
                        <a:t>3</a:t>
                      </a:r>
                    </a:p>
                  </a:txBody>
                  <a:tcPr marL="45720" marR="45720" marT="45720" marB="45720" anchor="ctr" anchorCtr="0"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Quantitative Studien mit großer Stichprobe (Längsschnitt)</a:t>
                      </a:r>
                    </a:p>
                  </a:txBody>
                  <a:tcPr marL="45720" marR="45720" marT="45720" marB="45720" anchor="ctr" anchorCtr="0" horzOverflow="overflow"/>
                </a:tc>
              </a:tr>
              <a:tr h="1185114">
                <a:tc>
                  <a:txBody>
                    <a:bodyPr/>
                    <a:lstStyle/>
                    <a:p>
                      <a:pPr algn="l">
                        <a:defRPr sz="1800">
                          <a:solidFill>
                            <a:srgbClr val="000000"/>
                          </a:solidFill>
                        </a:defRPr>
                      </a:pPr>
                      <a:r>
                        <a:rPr sz="2200">
                          <a:solidFill>
                            <a:srgbClr val="262626"/>
                          </a:solidFill>
                          <a:latin typeface="+mj-lt"/>
                          <a:ea typeface="+mj-ea"/>
                          <a:cs typeface="+mj-cs"/>
                          <a:sym typeface="Roboto Condensed Regular"/>
                        </a:rPr>
                        <a:t>4</a:t>
                      </a:r>
                    </a:p>
                  </a:txBody>
                  <a:tcPr marL="45720" marR="45720" marT="45720" marB="45720" anchor="ctr" anchorCtr="0"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Komparative Fallstudien
Quantitative oder qualitative Studien mit kleiner Stichprobe</a:t>
                      </a:r>
                    </a:p>
                  </a:txBody>
                  <a:tcPr marL="45720" marR="45720" marT="45720" marB="45720" anchor="ctr" anchorCtr="0" horzOverflow="overflow"/>
                </a:tc>
              </a:tr>
              <a:tr h="464561">
                <a:tc>
                  <a:txBody>
                    <a:bodyPr/>
                    <a:lstStyle/>
                    <a:p>
                      <a:pPr algn="l">
                        <a:defRPr sz="1800">
                          <a:solidFill>
                            <a:srgbClr val="000000"/>
                          </a:solidFill>
                        </a:defRPr>
                      </a:pPr>
                      <a:r>
                        <a:rPr sz="2200">
                          <a:solidFill>
                            <a:srgbClr val="262626"/>
                          </a:solidFill>
                          <a:latin typeface="+mj-lt"/>
                          <a:ea typeface="+mj-ea"/>
                          <a:cs typeface="+mj-cs"/>
                          <a:sym typeface="Roboto Condensed Regular"/>
                        </a:rPr>
                        <a:t>5</a:t>
                      </a:r>
                    </a:p>
                  </a:txBody>
                  <a:tcPr marL="45720" marR="45720" marT="45720" marB="45720" anchor="ctr" anchorCtr="0"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Deskriptive Studien</a:t>
                      </a:r>
                    </a:p>
                  </a:txBody>
                  <a:tcPr marL="45720" marR="45720" marT="45720" marB="45720" anchor="ctr" anchorCtr="0" horzOverflow="overflow"/>
                </a:tc>
              </a:tr>
              <a:tr h="464561">
                <a:tc>
                  <a:txBody>
                    <a:bodyPr/>
                    <a:lstStyle/>
                    <a:p>
                      <a:pPr algn="l">
                        <a:defRPr sz="1800">
                          <a:solidFill>
                            <a:srgbClr val="000000"/>
                          </a:solidFill>
                        </a:defRPr>
                      </a:pPr>
                      <a:r>
                        <a:rPr sz="2200">
                          <a:solidFill>
                            <a:srgbClr val="262626"/>
                          </a:solidFill>
                          <a:latin typeface="+mj-lt"/>
                          <a:ea typeface="+mj-ea"/>
                          <a:cs typeface="+mj-cs"/>
                          <a:sym typeface="Roboto Condensed Regular"/>
                        </a:rPr>
                        <a:t>6</a:t>
                      </a:r>
                    </a:p>
                  </a:txBody>
                  <a:tcPr marL="45720" marR="45720" marT="45720" marB="45720" anchor="ctr" anchorCtr="0"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Expertenmeinungen</a:t>
                      </a:r>
                    </a:p>
                  </a:txBody>
                  <a:tcPr marL="45720" marR="45720" marT="45720" marB="45720" anchor="ctr" anchorCtr="0" horzOverflow="overflow"/>
                </a:tc>
              </a:tr>
            </a:tbl>
          </a:graphicData>
        </a:graphic>
      </p:graphicFrame>
      <p:sp>
        <p:nvSpPr>
          <p:cNvPr id="799" name="Je besser der Evidenzgrad ist, desto gesicherter ist die Erkenntnis und wertvoller ist die Quelle*"/>
          <p:cNvSpPr txBox="1"/>
          <p:nvPr/>
        </p:nvSpPr>
        <p:spPr>
          <a:xfrm>
            <a:off x="373671" y="7850137"/>
            <a:ext cx="12257458" cy="485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1" marR="127000" indent="127000" defTabSz="1300480">
              <a:spcBef>
                <a:spcPts val="800"/>
              </a:spcBef>
              <a:defRPr sz="2400"/>
            </a:pPr>
            <a:r>
              <a:t>Je besser der Evidenzgrad ist, desto gesicherter ist die Erkenntnis und wertvoller ist die Quelle*</a:t>
            </a:r>
          </a:p>
        </p:txBody>
      </p:sp>
      <p:sp>
        <p:nvSpPr>
          <p:cNvPr id="800" name="*Einen groben Hinweis auf die Qualität einer Zeitschrift ist ihr Ranking oder Impact Factor; s. z. B.: https://www.scimagojr.com/journalrank.php"/>
          <p:cNvSpPr txBox="1"/>
          <p:nvPr/>
        </p:nvSpPr>
        <p:spPr>
          <a:xfrm>
            <a:off x="569825" y="8687897"/>
            <a:ext cx="11242699" cy="333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sz="1400"/>
            </a:pPr>
            <a:r>
              <a:t>*Einen groben Hinweis auf die Qualität einer Zeitschrift ist ihr Ranking oder Impact Factor; s. z. B.: </a:t>
            </a:r>
            <a:r>
              <a:rPr u="sng">
                <a:solidFill>
                  <a:srgbClr val="0070C0"/>
                </a:solidFill>
                <a:uFill>
                  <a:solidFill>
                    <a:srgbClr val="0070C0"/>
                  </a:solidFill>
                </a:uFill>
                <a:hlinkClick r:id="rId2" invalidUrl="" action="" tgtFrame="" tooltip="" history="1" highlightClick="0" endSnd="0"/>
              </a:rPr>
              <a:t>https://www.scimagojr.com/journalrank.php</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Foliennummernplatzhalter 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3" name="Nutzen Sie die Bib"/>
          <p:cNvSpPr txBox="1"/>
          <p:nvPr>
            <p:ph type="body" idx="21"/>
          </p:nvPr>
        </p:nvSpPr>
        <p:spPr>
          <a:prstGeom prst="rect">
            <a:avLst/>
          </a:prstGeom>
        </p:spPr>
        <p:txBody>
          <a:bodyPr/>
          <a:lstStyle/>
          <a:p>
            <a:pPr/>
            <a:r>
              <a:t>Nutzen Sie die Bib</a:t>
            </a:r>
          </a:p>
        </p:txBody>
      </p:sp>
      <p:sp>
        <p:nvSpPr>
          <p:cNvPr id="804" name="https://www.hs-ansbach.de/service/bibliothek/"/>
          <p:cNvSpPr txBox="1"/>
          <p:nvPr/>
        </p:nvSpPr>
        <p:spPr>
          <a:xfrm>
            <a:off x="1289828" y="8694448"/>
            <a:ext cx="4446524"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r>
              <a:rPr u="sng">
                <a:solidFill>
                  <a:srgbClr val="0070C0"/>
                </a:solidFill>
                <a:uFill>
                  <a:solidFill>
                    <a:srgbClr val="0070C0"/>
                  </a:solidFill>
                </a:uFill>
                <a:hlinkClick r:id="rId2" invalidUrl="" action="" tgtFrame="" tooltip="" history="1" highlightClick="0" endSnd="0"/>
              </a:rPr>
              <a:t>https://www.hs-ansbach.de/service/bibliothek/</a:t>
            </a:r>
            <a:r>
              <a:t> </a:t>
            </a:r>
          </a:p>
        </p:txBody>
      </p:sp>
      <p:pic>
        <p:nvPicPr>
          <p:cNvPr id="805" name="Bild" descr="Bild">
            <a:hlinkClick r:id="rId2" invalidUrl="" action="" tgtFrame="" tooltip="" history="1" highlightClick="0" endSnd="0"/>
          </p:cNvPr>
          <p:cNvPicPr>
            <a:picLocks noChangeAspect="1"/>
          </p:cNvPicPr>
          <p:nvPr/>
        </p:nvPicPr>
        <p:blipFill>
          <a:blip r:embed="rId3">
            <a:extLst/>
          </a:blip>
          <a:stretch>
            <a:fillRect/>
          </a:stretch>
        </p:blipFill>
        <p:spPr>
          <a:xfrm>
            <a:off x="1645988" y="1731581"/>
            <a:ext cx="10036807" cy="5943812"/>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262626"/>
                </a:solidFill>
              </a:defRPr>
            </a:lvl1pPr>
          </a:lstStyle>
          <a:p>
            <a:pPr/>
            <a:fld id="{86CB4B4D-7CA3-9044-876B-883B54F8677D}" type="slidenum"/>
          </a:p>
        </p:txBody>
      </p:sp>
      <p:sp>
        <p:nvSpPr>
          <p:cNvPr id="808" name="HAns, die Digi-Bib"/>
          <p:cNvSpPr txBox="1"/>
          <p:nvPr>
            <p:ph type="body" idx="21"/>
          </p:nvPr>
        </p:nvSpPr>
        <p:spPr>
          <a:prstGeom prst="rect">
            <a:avLst/>
          </a:prstGeom>
        </p:spPr>
        <p:txBody>
          <a:bodyPr/>
          <a:lstStyle/>
          <a:p>
            <a:pPr/>
            <a:r>
              <a:t>HAns, die Digi-Bib</a:t>
            </a:r>
          </a:p>
        </p:txBody>
      </p:sp>
      <p:sp>
        <p:nvSpPr>
          <p:cNvPr id="809" name="https://www.hs-ansbach.de/fileadmin/Redaktion/1_Bibliothek/Digitale_Angebote_Bib.pdf"/>
          <p:cNvSpPr txBox="1"/>
          <p:nvPr/>
        </p:nvSpPr>
        <p:spPr>
          <a:xfrm>
            <a:off x="991209" y="5608784"/>
            <a:ext cx="2848295" cy="6634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sz="1200"/>
            </a:pPr>
            <a:r>
              <a:rPr u="sng">
                <a:solidFill>
                  <a:srgbClr val="0070C0"/>
                </a:solidFill>
                <a:uFill>
                  <a:solidFill>
                    <a:srgbClr val="0070C0"/>
                  </a:solidFill>
                </a:uFill>
                <a:hlinkClick r:id="rId2" invalidUrl="" action="" tgtFrame="" tooltip="" history="1" highlightClick="0" endSnd="0"/>
              </a:rPr>
              <a:t>https://www.hs-ansbach.de/fileadmin/Redaktion/1_Bibliothek/Digitale_Angebote_Bib.pdf</a:t>
            </a:r>
            <a:r>
              <a:t> </a:t>
            </a:r>
          </a:p>
        </p:txBody>
      </p:sp>
      <p:sp>
        <p:nvSpPr>
          <p:cNvPr id="810" name="Textdokument">
            <a:hlinkClick r:id="rId2" invalidUrl="" action="" tgtFrame="" tooltip="" history="1" highlightClick="0" endSnd="0"/>
          </p:cNvPr>
          <p:cNvSpPr/>
          <p:nvPr/>
        </p:nvSpPr>
        <p:spPr>
          <a:xfrm>
            <a:off x="1693170" y="3638427"/>
            <a:ext cx="1088773" cy="1409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FFFFFF"/>
          </a:solidFill>
          <a:ln w="25400">
            <a:solidFill>
              <a:schemeClr val="accent1"/>
            </a:solidFill>
            <a:bevel/>
          </a:ln>
        </p:spPr>
        <p:txBody>
          <a:bodyPr lIns="65023" tIns="65023" rIns="65023" bIns="65023" anchor="ctr"/>
          <a:lstStyle/>
          <a:p>
            <a:pPr algn="ctr"/>
          </a:p>
        </p:txBody>
      </p:sp>
      <p:sp>
        <p:nvSpPr>
          <p:cNvPr id="811" name="Anleitung zum Zugriff auf digitale Angebote"/>
          <p:cNvSpPr txBox="1"/>
          <p:nvPr/>
        </p:nvSpPr>
        <p:spPr>
          <a:xfrm>
            <a:off x="664829" y="1984433"/>
            <a:ext cx="3501055" cy="84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defRPr sz="2400"/>
            </a:lvl1pPr>
          </a:lstStyle>
          <a:p>
            <a:pPr/>
            <a:r>
              <a:t>Anleitung zum Zugriff auf digitale Angebote</a:t>
            </a:r>
          </a:p>
        </p:txBody>
      </p:sp>
      <p:pic>
        <p:nvPicPr>
          <p:cNvPr id="812" name="Bild" descr="Bild">
            <a:hlinkClick r:id="rId3" invalidUrl="" action="" tgtFrame="" tooltip="" history="1" highlightClick="0" endSnd="0"/>
          </p:cNvPr>
          <p:cNvPicPr>
            <a:picLocks noChangeAspect="1"/>
          </p:cNvPicPr>
          <p:nvPr/>
        </p:nvPicPr>
        <p:blipFill>
          <a:blip r:embed="rId4">
            <a:extLst/>
          </a:blip>
          <a:stretch>
            <a:fillRect/>
          </a:stretch>
        </p:blipFill>
        <p:spPr>
          <a:xfrm>
            <a:off x="4795260" y="3217076"/>
            <a:ext cx="7657090" cy="5088724"/>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14" name="Bild" descr="Bild">
            <a:hlinkClick r:id="rId2" invalidUrl="" action="" tgtFrame="" tooltip="" history="1" highlightClick="0" endSnd="0"/>
          </p:cNvPr>
          <p:cNvPicPr>
            <a:picLocks noChangeAspect="1"/>
          </p:cNvPicPr>
          <p:nvPr/>
        </p:nvPicPr>
        <p:blipFill>
          <a:blip r:embed="rId3">
            <a:extLst/>
          </a:blip>
          <a:srcRect l="0" t="37395" r="0" b="17419"/>
          <a:stretch>
            <a:fillRect/>
          </a:stretch>
        </p:blipFill>
        <p:spPr>
          <a:xfrm>
            <a:off x="165100" y="2840533"/>
            <a:ext cx="12674600" cy="1836342"/>
          </a:xfrm>
          <a:prstGeom prst="rect">
            <a:avLst/>
          </a:prstGeom>
          <a:ln w="12700">
            <a:miter lim="400000"/>
          </a:ln>
        </p:spPr>
      </p:pic>
      <p:sp>
        <p:nvSpPr>
          <p:cNvPr id="81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6" name="Bayerische Staatsbibliothek (StaBi): sehr gut"/>
          <p:cNvSpPr txBox="1"/>
          <p:nvPr>
            <p:ph type="body" idx="21"/>
          </p:nvPr>
        </p:nvSpPr>
        <p:spPr>
          <a:prstGeom prst="rect">
            <a:avLst/>
          </a:prstGeom>
        </p:spPr>
        <p:txBody>
          <a:bodyPr/>
          <a:lstStyle/>
          <a:p>
            <a:pPr/>
            <a:r>
              <a:t>Bayerische Staatsbibliothek (StaBi): sehr gut</a:t>
            </a:r>
          </a:p>
        </p:txBody>
      </p:sp>
      <p:pic>
        <p:nvPicPr>
          <p:cNvPr id="817" name="Bild" descr="Bild"/>
          <p:cNvPicPr>
            <a:picLocks noChangeAspect="1"/>
          </p:cNvPicPr>
          <p:nvPr/>
        </p:nvPicPr>
        <p:blipFill>
          <a:blip r:embed="rId4">
            <a:extLst/>
          </a:blip>
          <a:stretch>
            <a:fillRect/>
          </a:stretch>
        </p:blipFill>
        <p:spPr>
          <a:xfrm>
            <a:off x="3219450" y="1422400"/>
            <a:ext cx="3873500" cy="914400"/>
          </a:xfrm>
          <a:prstGeom prst="rect">
            <a:avLst/>
          </a:prstGeom>
          <a:ln w="12700">
            <a:miter lim="400000"/>
          </a:ln>
        </p:spPr>
      </p:pic>
      <p:sp>
        <p:nvSpPr>
          <p:cNvPr id="818" name="https://www.bsb-muenchen.de/"/>
          <p:cNvSpPr txBox="1"/>
          <p:nvPr/>
        </p:nvSpPr>
        <p:spPr>
          <a:xfrm>
            <a:off x="190042" y="4907026"/>
            <a:ext cx="2395932" cy="345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nSpc>
                <a:spcPct val="120000"/>
              </a:lnSpc>
              <a:defRPr sz="1200" u="sng">
                <a:solidFill>
                  <a:schemeClr val="accent5">
                    <a:hueOff val="-326855"/>
                    <a:satOff val="32847"/>
                    <a:lumOff val="-6386"/>
                  </a:schemeClr>
                </a:solidFill>
                <a:uFill>
                  <a:solidFill>
                    <a:srgbClr val="00998A"/>
                  </a:solidFill>
                </a:uFill>
                <a:latin typeface="Open Sans Regular"/>
                <a:ea typeface="Open Sans Regular"/>
                <a:cs typeface="Open Sans Regular"/>
                <a:sym typeface="Open Sans Regular"/>
              </a:defRPr>
            </a:lvl1pPr>
          </a:lstStyle>
          <a:p>
            <a:pPr/>
            <a:r>
              <a:t>https://www.bsb-muenchen.de/</a:t>
            </a:r>
          </a:p>
        </p:txBody>
      </p:sp>
      <p:sp>
        <p:nvSpPr>
          <p:cNvPr id="819" name="Vorläufige vereinfachte Zulassung im Kontext der Corona-Pandemie"/>
          <p:cNvSpPr txBox="1"/>
          <p:nvPr/>
        </p:nvSpPr>
        <p:spPr>
          <a:xfrm>
            <a:off x="214723" y="6503602"/>
            <a:ext cx="11558560" cy="434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127000" marR="127000" defTabSz="1300480">
              <a:spcBef>
                <a:spcPts val="1000"/>
              </a:spcBef>
              <a:defRPr sz="2000" u="sng">
                <a:solidFill>
                  <a:srgbClr val="0070C0"/>
                </a:solidFill>
                <a:uFill>
                  <a:solidFill>
                    <a:srgbClr val="0070C0"/>
                  </a:solidFill>
                </a:uFill>
                <a:hlinkClick r:id="rId5" invalidUrl="" action="" tgtFrame="" tooltip="" history="1" highlightClick="0" endSnd="0"/>
              </a:defRPr>
            </a:lvl1pPr>
          </a:lstStyle>
          <a:p>
            <a:pPr>
              <a:defRPr u="none">
                <a:solidFill>
                  <a:srgbClr val="000000"/>
                </a:solidFill>
                <a:uFillTx/>
              </a:defRPr>
            </a:pPr>
            <a:r>
              <a:rPr u="sng">
                <a:solidFill>
                  <a:srgbClr val="0070C0"/>
                </a:solidFill>
                <a:uFill>
                  <a:solidFill>
                    <a:srgbClr val="0070C0"/>
                  </a:solidFill>
                </a:uFill>
                <a:hlinkClick r:id="rId5" invalidUrl="" action="" tgtFrame="" tooltip="" history="1" highlightClick="0" endSnd="0"/>
              </a:rPr>
              <a:t>Vorläufige vereinfachte Zulassung im Kontext der Corona-Pandemie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Foliennummernplatzhalter 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2" name="Auch die FAU oder andere Uni-Bibs sind hilfreich"/>
          <p:cNvSpPr txBox="1"/>
          <p:nvPr>
            <p:ph type="body" idx="21"/>
          </p:nvPr>
        </p:nvSpPr>
        <p:spPr>
          <a:prstGeom prst="rect">
            <a:avLst/>
          </a:prstGeom>
        </p:spPr>
        <p:txBody>
          <a:bodyPr/>
          <a:lstStyle/>
          <a:p>
            <a:pPr/>
            <a:r>
              <a:t>Auch die FAU oder andere Uni-Bibs sind hilfreich</a:t>
            </a:r>
          </a:p>
        </p:txBody>
      </p:sp>
      <p:pic>
        <p:nvPicPr>
          <p:cNvPr id="823" name="Bild" descr="Bild">
            <a:hlinkClick r:id="rId2" invalidUrl="" action="" tgtFrame="" tooltip="" history="1" highlightClick="0" endSnd="0"/>
          </p:cNvPr>
          <p:cNvPicPr>
            <a:picLocks noChangeAspect="1"/>
          </p:cNvPicPr>
          <p:nvPr/>
        </p:nvPicPr>
        <p:blipFill>
          <a:blip r:embed="rId3">
            <a:extLst/>
          </a:blip>
          <a:srcRect l="0" t="0" r="0" b="30885"/>
          <a:stretch>
            <a:fillRect/>
          </a:stretch>
        </p:blipFill>
        <p:spPr>
          <a:xfrm>
            <a:off x="598724" y="2770722"/>
            <a:ext cx="11074050" cy="5468890"/>
          </a:xfrm>
          <a:prstGeom prst="rect">
            <a:avLst/>
          </a:prstGeom>
          <a:ln w="12700">
            <a:miter lim="400000"/>
          </a:ln>
        </p:spPr>
      </p:pic>
      <p:sp>
        <p:nvSpPr>
          <p:cNvPr id="824" name="https://ub.fau.de/suchen-ausleihen/kataloge/katalog/"/>
          <p:cNvSpPr txBox="1"/>
          <p:nvPr/>
        </p:nvSpPr>
        <p:spPr>
          <a:xfrm>
            <a:off x="980582" y="8694448"/>
            <a:ext cx="5065016"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r>
              <a:rPr u="sng">
                <a:solidFill>
                  <a:srgbClr val="0070C0"/>
                </a:solidFill>
                <a:uFill>
                  <a:solidFill>
                    <a:srgbClr val="0070C0"/>
                  </a:solidFill>
                </a:uFill>
                <a:hlinkClick r:id="rId2" invalidUrl="" action="" tgtFrame="" tooltip="" history="1" highlightClick="0" endSnd="0"/>
              </a:rPr>
              <a:t>https://ub.fau.de/suchen-ausleihen/kataloge/katalog/</a:t>
            </a:r>
            <a:r>
              <a:t> </a:t>
            </a:r>
          </a:p>
        </p:txBody>
      </p:sp>
      <p:sp>
        <p:nvSpPr>
          <p:cNvPr id="825" name="Sie benötigen einen Zugang (kostenlos), dafür müssen Sie einmal persönlich zur FAU gehen. Es gibt eine Hauptbibliothek und diverse Teilbibliotheken für spezifische Fächer in Erlangen und Nürnberg."/>
          <p:cNvSpPr txBox="1"/>
          <p:nvPr/>
        </p:nvSpPr>
        <p:spPr>
          <a:xfrm>
            <a:off x="211412" y="1534625"/>
            <a:ext cx="12691875" cy="7813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457200">
              <a:spcBef>
                <a:spcPts val="1700"/>
              </a:spcBef>
              <a:defRPr sz="2200">
                <a:ln w="0" cap="flat">
                  <a:solidFill>
                    <a:srgbClr val="000000"/>
                  </a:solidFill>
                  <a:prstDash val="solid"/>
                  <a:miter lim="400000"/>
                </a:ln>
                <a:latin typeface="Arial"/>
                <a:ea typeface="Arial"/>
                <a:cs typeface="Arial"/>
                <a:sym typeface="Arial"/>
              </a:defRPr>
            </a:lvl1pPr>
          </a:lstStyle>
          <a:p>
            <a:pPr/>
            <a:r>
              <a:t>Sie benötigen einen Zugang (kostenlos), dafür müssen Sie einmal persönlich zur FAU gehen. Es gibt eine Hauptbibliothek und diverse Teilbibliotheken für spezifische Fächer in Erlangen und Nürnberg.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8" name="Renommierte Journals in der Psychologie – Auswahl"/>
          <p:cNvSpPr txBox="1"/>
          <p:nvPr>
            <p:ph type="body" idx="21"/>
          </p:nvPr>
        </p:nvSpPr>
        <p:spPr>
          <a:prstGeom prst="rect">
            <a:avLst/>
          </a:prstGeom>
        </p:spPr>
        <p:txBody>
          <a:bodyPr/>
          <a:lstStyle/>
          <a:p>
            <a:pPr/>
            <a:r>
              <a:t>Renommierte Journals in der Psychologie – Auswahl</a:t>
            </a:r>
          </a:p>
        </p:txBody>
      </p:sp>
      <p:sp>
        <p:nvSpPr>
          <p:cNvPr id="829" name="Journal of Applied Psychology…"/>
          <p:cNvSpPr txBox="1"/>
          <p:nvPr>
            <p:ph type="body" idx="22"/>
          </p:nvPr>
        </p:nvSpPr>
        <p:spPr>
          <a:xfrm>
            <a:off x="271619" y="1843268"/>
            <a:ext cx="12248713" cy="6350001"/>
          </a:xfrm>
          <a:prstGeom prst="rect">
            <a:avLst/>
          </a:prstGeom>
        </p:spPr>
        <p:txBody>
          <a:bodyPr/>
          <a:lstStyle/>
          <a:p>
            <a:pPr/>
            <a:r>
              <a:t>Journal of Applied Psychology</a:t>
            </a:r>
          </a:p>
          <a:p>
            <a:pPr/>
            <a:r>
              <a:t>Personnel Psychology</a:t>
            </a:r>
          </a:p>
          <a:p>
            <a:pPr/>
            <a:r>
              <a:t>Academy of Management Journal</a:t>
            </a:r>
          </a:p>
          <a:p>
            <a:pPr/>
            <a:r>
              <a:t>Academy of Management Review</a:t>
            </a:r>
          </a:p>
          <a:p>
            <a:pPr/>
            <a:r>
              <a:t>Organizational Behavior and Human Decision Processes </a:t>
            </a:r>
          </a:p>
          <a:p>
            <a:pPr/>
            <a:r>
              <a:t>Administrative Science Quarterly</a:t>
            </a:r>
          </a:p>
          <a:p>
            <a:pPr/>
            <a:r>
              <a:t>Journal of Management</a:t>
            </a:r>
          </a:p>
          <a:p>
            <a:pPr/>
            <a:r>
              <a:t>Psychological Bulletin</a:t>
            </a:r>
          </a:p>
          <a:p>
            <a:pPr/>
            <a:r>
              <a:t>Psychological Review</a:t>
            </a:r>
          </a:p>
          <a:p>
            <a:pPr/>
            <a:r>
              <a:t>Journal of Personality and Social Psychology</a:t>
            </a:r>
          </a:p>
          <a:p>
            <a:pPr/>
            <a:r>
              <a:t>Annual Review of Psychology</a:t>
            </a:r>
          </a:p>
          <a:p>
            <a:pPr/>
            <a:r>
              <a:t>Science (selten Beiträge aus Me-/WiPsy) </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1"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sp>
        <p:nvSpPr>
          <p:cNvPr id="832" name="Open Access Journals"/>
          <p:cNvSpPr txBox="1"/>
          <p:nvPr>
            <p:ph type="body" idx="21"/>
          </p:nvPr>
        </p:nvSpPr>
        <p:spPr>
          <a:prstGeom prst="rect">
            <a:avLst/>
          </a:prstGeom>
        </p:spPr>
        <p:txBody>
          <a:bodyPr/>
          <a:lstStyle/>
          <a:p>
            <a:pPr/>
            <a:r>
              <a:t>Open Access Journals</a:t>
            </a:r>
          </a:p>
        </p:txBody>
      </p:sp>
      <p:pic>
        <p:nvPicPr>
          <p:cNvPr id="833" name="Forum Qualitative Sozialforschung / Forum: Qualitative Social Research" descr="Forum Qualitative Sozialforschung / Forum: Qualitative Social Research">
            <a:hlinkClick r:id="rId2" invalidUrl="" action="" tgtFrame="" tooltip="" history="1" highlightClick="0" endSnd="0"/>
          </p:cNvPr>
          <p:cNvPicPr>
            <a:picLocks noChangeAspect="1"/>
          </p:cNvPicPr>
          <p:nvPr/>
        </p:nvPicPr>
        <p:blipFill>
          <a:blip r:embed="rId3">
            <a:extLst/>
          </a:blip>
          <a:stretch>
            <a:fillRect/>
          </a:stretch>
        </p:blipFill>
        <p:spPr>
          <a:xfrm>
            <a:off x="7531883" y="3727360"/>
            <a:ext cx="4789943" cy="726437"/>
          </a:xfrm>
          <a:prstGeom prst="rect">
            <a:avLst/>
          </a:prstGeom>
          <a:ln w="12700">
            <a:miter lim="400000"/>
          </a:ln>
        </p:spPr>
      </p:pic>
      <p:pic>
        <p:nvPicPr>
          <p:cNvPr id="834" name="Bild" descr="Bild">
            <a:hlinkClick r:id="rId4" invalidUrl="" action="" tgtFrame="" tooltip="" history="1" highlightClick="0" endSnd="0"/>
          </p:cNvPr>
          <p:cNvPicPr>
            <a:picLocks noChangeAspect="1"/>
          </p:cNvPicPr>
          <p:nvPr/>
        </p:nvPicPr>
        <p:blipFill>
          <a:blip r:embed="rId5">
            <a:extLst/>
          </a:blip>
          <a:srcRect l="21618" t="0" r="0" b="0"/>
          <a:stretch>
            <a:fillRect/>
          </a:stretch>
        </p:blipFill>
        <p:spPr>
          <a:xfrm>
            <a:off x="1334481" y="5192056"/>
            <a:ext cx="5848273" cy="1246111"/>
          </a:xfrm>
          <a:prstGeom prst="rect">
            <a:avLst/>
          </a:prstGeom>
          <a:ln w="12700">
            <a:miter lim="400000"/>
          </a:ln>
        </p:spPr>
      </p:pic>
      <p:pic>
        <p:nvPicPr>
          <p:cNvPr id="835" name="Bild" descr="Bild">
            <a:hlinkClick r:id="rId6" invalidUrl="" action="" tgtFrame="" tooltip="" history="1" highlightClick="0" endSnd="0"/>
          </p:cNvPr>
          <p:cNvPicPr>
            <a:picLocks noChangeAspect="1"/>
          </p:cNvPicPr>
          <p:nvPr/>
        </p:nvPicPr>
        <p:blipFill>
          <a:blip r:embed="rId7">
            <a:extLst/>
          </a:blip>
          <a:stretch>
            <a:fillRect/>
          </a:stretch>
        </p:blipFill>
        <p:spPr>
          <a:xfrm>
            <a:off x="6801831" y="5192056"/>
            <a:ext cx="5848717" cy="1912615"/>
          </a:xfrm>
          <a:prstGeom prst="rect">
            <a:avLst/>
          </a:prstGeom>
          <a:ln w="12700">
            <a:miter lim="400000"/>
          </a:ln>
        </p:spPr>
      </p:pic>
      <p:pic>
        <p:nvPicPr>
          <p:cNvPr id="836" name="Bild" descr="Bild">
            <a:hlinkClick r:id="rId8" invalidUrl="" action="" tgtFrame="" tooltip="" history="1" highlightClick="0" endSnd="0"/>
          </p:cNvPr>
          <p:cNvPicPr>
            <a:picLocks noChangeAspect="1"/>
          </p:cNvPicPr>
          <p:nvPr/>
        </p:nvPicPr>
        <p:blipFill>
          <a:blip r:embed="rId9">
            <a:extLst/>
          </a:blip>
          <a:stretch>
            <a:fillRect/>
          </a:stretch>
        </p:blipFill>
        <p:spPr>
          <a:xfrm>
            <a:off x="253048" y="1354690"/>
            <a:ext cx="2162867" cy="2022528"/>
          </a:xfrm>
          <a:prstGeom prst="rect">
            <a:avLst/>
          </a:prstGeom>
          <a:ln w="12700">
            <a:miter lim="400000"/>
          </a:ln>
        </p:spPr>
      </p:pic>
      <p:pic>
        <p:nvPicPr>
          <p:cNvPr id="837" name="Bild" descr="Bild">
            <a:hlinkClick r:id="rId10" invalidUrl="" action="" tgtFrame="" tooltip="" history="1" highlightClick="0" endSnd="0"/>
          </p:cNvPr>
          <p:cNvPicPr>
            <a:picLocks noChangeAspect="1"/>
          </p:cNvPicPr>
          <p:nvPr/>
        </p:nvPicPr>
        <p:blipFill>
          <a:blip r:embed="rId11">
            <a:extLst/>
          </a:blip>
          <a:stretch>
            <a:fillRect/>
          </a:stretch>
        </p:blipFill>
        <p:spPr>
          <a:xfrm>
            <a:off x="6802339" y="7399599"/>
            <a:ext cx="5848209" cy="1421279"/>
          </a:xfrm>
          <a:prstGeom prst="rect">
            <a:avLst/>
          </a:prstGeom>
          <a:ln w="12700">
            <a:miter lim="400000"/>
          </a:ln>
        </p:spPr>
      </p:pic>
      <p:pic>
        <p:nvPicPr>
          <p:cNvPr id="838" name="Bild" descr="Bild">
            <a:hlinkClick r:id="rId12" invalidUrl="" action="" tgtFrame="" tooltip="" history="1" highlightClick="0" endSnd="0"/>
          </p:cNvPr>
          <p:cNvPicPr>
            <a:picLocks noChangeAspect="1"/>
          </p:cNvPicPr>
          <p:nvPr/>
        </p:nvPicPr>
        <p:blipFill>
          <a:blip r:embed="rId13">
            <a:extLst/>
          </a:blip>
          <a:stretch>
            <a:fillRect/>
          </a:stretch>
        </p:blipFill>
        <p:spPr>
          <a:xfrm>
            <a:off x="686364" y="6888219"/>
            <a:ext cx="5816036" cy="1932658"/>
          </a:xfrm>
          <a:prstGeom prst="rect">
            <a:avLst/>
          </a:prstGeom>
          <a:ln w="12700">
            <a:miter lim="400000"/>
          </a:ln>
        </p:spPr>
      </p:pic>
      <p:pic>
        <p:nvPicPr>
          <p:cNvPr id="839" name="Bild" descr="Bild">
            <a:hlinkClick r:id="rId14" invalidUrl="" action="" tgtFrame="" tooltip="" history="1" highlightClick="0" endSnd="0"/>
          </p:cNvPr>
          <p:cNvPicPr>
            <a:picLocks noChangeAspect="1"/>
          </p:cNvPicPr>
          <p:nvPr/>
        </p:nvPicPr>
        <p:blipFill>
          <a:blip r:embed="rId15">
            <a:extLst/>
          </a:blip>
          <a:stretch>
            <a:fillRect/>
          </a:stretch>
        </p:blipFill>
        <p:spPr>
          <a:xfrm>
            <a:off x="3077570" y="1354690"/>
            <a:ext cx="9572978" cy="1444978"/>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1" name="Grafik 1" descr="Grafik 1"/>
          <p:cNvPicPr>
            <a:picLocks noChangeAspect="1"/>
          </p:cNvPicPr>
          <p:nvPr/>
        </p:nvPicPr>
        <p:blipFill>
          <a:blip r:embed="rId2">
            <a:extLst/>
          </a:blip>
          <a:stretch>
            <a:fillRect/>
          </a:stretch>
        </p:blipFill>
        <p:spPr>
          <a:xfrm>
            <a:off x="153528" y="1402736"/>
            <a:ext cx="11974126" cy="7404708"/>
          </a:xfrm>
          <a:prstGeom prst="rect">
            <a:avLst/>
          </a:prstGeom>
          <a:ln w="12700">
            <a:miter lim="400000"/>
          </a:ln>
        </p:spPr>
      </p:pic>
      <p:sp>
        <p:nvSpPr>
          <p:cNvPr id="842" name="Shape 962"/>
          <p:cNvSpPr txBox="1"/>
          <p:nvPr>
            <p:ph type="sldNum" sz="quarter" idx="2"/>
          </p:nvPr>
        </p:nvSpPr>
        <p:spPr>
          <a:xfrm>
            <a:off x="10795555" y="9142635"/>
            <a:ext cx="2167467" cy="27787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100">
                <a:solidFill>
                  <a:srgbClr val="849099"/>
                </a:solidFill>
                <a:uFill>
                  <a:solidFill>
                    <a:srgbClr val="849099"/>
                  </a:solidFill>
                </a:uFill>
              </a:defRPr>
            </a:lvl1pPr>
          </a:lstStyle>
          <a:p>
            <a:pPr/>
            <a:fld id="{86CB4B4D-7CA3-9044-876B-883B54F8677D}" type="slidenum"/>
          </a:p>
        </p:txBody>
      </p:sp>
      <p:sp>
        <p:nvSpPr>
          <p:cNvPr id="843" name="Fachbücher via Springer-Link"/>
          <p:cNvSpPr txBox="1"/>
          <p:nvPr>
            <p:ph type="body" idx="21"/>
          </p:nvPr>
        </p:nvSpPr>
        <p:spPr>
          <a:prstGeom prst="rect">
            <a:avLst/>
          </a:prstGeom>
        </p:spPr>
        <p:txBody>
          <a:bodyPr/>
          <a:lstStyle/>
          <a:p>
            <a:pPr/>
            <a:r>
              <a:t>Fachbücher via Springer-Link</a:t>
            </a:r>
          </a:p>
        </p:txBody>
      </p:sp>
      <p:grpSp>
        <p:nvGrpSpPr>
          <p:cNvPr id="846" name="Rechteck 11"/>
          <p:cNvGrpSpPr/>
          <p:nvPr/>
        </p:nvGrpSpPr>
        <p:grpSpPr>
          <a:xfrm>
            <a:off x="7511728" y="1402736"/>
            <a:ext cx="4231413" cy="1896991"/>
            <a:chOff x="0" y="0"/>
            <a:chExt cx="4231412" cy="1896989"/>
          </a:xfrm>
        </p:grpSpPr>
        <p:sp>
          <p:nvSpPr>
            <p:cNvPr id="844" name="Rechteck"/>
            <p:cNvSpPr/>
            <p:nvPr/>
          </p:nvSpPr>
          <p:spPr>
            <a:xfrm>
              <a:off x="-1" y="-1"/>
              <a:ext cx="4231414" cy="1896991"/>
            </a:xfrm>
            <a:prstGeom prst="rect">
              <a:avLst/>
            </a:prstGeom>
            <a:solidFill>
              <a:schemeClr val="accent2"/>
            </a:solidFill>
            <a:ln w="12700" cap="flat">
              <a:noFill/>
              <a:miter lim="400000"/>
            </a:ln>
            <a:effectLst/>
          </p:spPr>
          <p:txBody>
            <a:bodyPr wrap="square" lIns="65023" tIns="65023" rIns="65023" bIns="65023" numCol="1" anchor="ctr">
              <a:noAutofit/>
            </a:bodyPr>
            <a:lstStyle/>
            <a:p>
              <a:pPr algn="ctr">
                <a:defRPr sz="2200">
                  <a:solidFill>
                    <a:srgbClr val="FFFFFF"/>
                  </a:solidFill>
                </a:defRPr>
              </a:pPr>
            </a:p>
          </p:txBody>
        </p:sp>
        <p:sp>
          <p:nvSpPr>
            <p:cNvPr id="845" name="Direktsuche nach Büchern des Springer-Verlags möglich, solange man über EBSCO eingeloggt ist"/>
            <p:cNvSpPr txBox="1"/>
            <p:nvPr/>
          </p:nvSpPr>
          <p:spPr>
            <a:xfrm>
              <a:off x="-1" y="948494"/>
              <a:ext cx="4231414" cy="902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1199" tIns="51199" rIns="51199" bIns="51199" numCol="1" anchor="t">
              <a:spAutoFit/>
            </a:bodyPr>
            <a:lstStyle>
              <a:lvl1pPr algn="ctr"/>
            </a:lstStyle>
            <a:p>
              <a:pPr/>
              <a:r>
                <a:t>Direktsuche nach Büchern des Springer-Verlags möglich, solange man über EBSCO eingeloggt ist</a:t>
              </a:r>
            </a:p>
          </p:txBody>
        </p:sp>
      </p:grpSp>
      <p:sp>
        <p:nvSpPr>
          <p:cNvPr id="847" name="Textfeld 14"/>
          <p:cNvSpPr txBox="1"/>
          <p:nvPr/>
        </p:nvSpPr>
        <p:spPr>
          <a:xfrm>
            <a:off x="-1558848" y="9004123"/>
            <a:ext cx="3291093" cy="280201"/>
          </a:xfrm>
          <a:prstGeom prst="rect">
            <a:avLst/>
          </a:prstGeom>
          <a:ln w="12700">
            <a:miter lim="400000"/>
          </a:ln>
          <a:effectLst>
            <a:outerShdw sx="100000" sy="100000" kx="0" ky="0" algn="b" rotWithShape="0" blurRad="114300" dist="25400" dir="8100000">
              <a:srgbClr val="000000">
                <a:alpha val="30000"/>
              </a:srgbClr>
            </a:outerShdw>
          </a:effectLst>
          <a:extLst>
            <a:ext uri="{C572A759-6A51-4108-AA02-DFA0A04FC94B}">
              <ma14:wrappingTextBoxFlag xmlns:ma14="http://schemas.microsoft.com/office/mac/drawingml/2011/main" val="1"/>
            </a:ext>
          </a:extLst>
        </p:spPr>
        <p:txBody>
          <a:bodyPr wrap="none" lIns="51199" tIns="51199" rIns="51199" bIns="51199">
            <a:spAutoFit/>
          </a:bodyPr>
          <a:lstStyle>
            <a:lvl1pPr algn="ctr">
              <a:spcBef>
                <a:spcPts val="800"/>
              </a:spcBef>
              <a:defRPr sz="1200"/>
            </a:lvl1pPr>
          </a:lstStyle>
          <a:p>
            <a:pPr/>
            <a:r>
              <a:t>Quelle: Nuszbaum (2017). Skript Empirisches Projekt</a:t>
            </a:r>
          </a:p>
        </p:txBody>
      </p:sp>
      <p:sp>
        <p:nvSpPr>
          <p:cNvPr id="848" name="Abgerundetes Rechteck"/>
          <p:cNvSpPr/>
          <p:nvPr/>
        </p:nvSpPr>
        <p:spPr>
          <a:xfrm>
            <a:off x="656616" y="2125214"/>
            <a:ext cx="5910589" cy="725318"/>
          </a:xfrm>
          <a:prstGeom prst="roundRect">
            <a:avLst>
              <a:gd name="adj" fmla="val 26264"/>
            </a:avLst>
          </a:prstGeom>
          <a:solidFill>
            <a:srgbClr val="02998B">
              <a:alpha val="30000"/>
            </a:srgbClr>
          </a:solidFill>
          <a:ln w="25400">
            <a:solidFill>
              <a:schemeClr val="accent1">
                <a:alpha val="30000"/>
              </a:schemeClr>
            </a:solidFill>
            <a:bevel/>
          </a:ln>
        </p:spPr>
        <p:txBody>
          <a:bodyPr lIns="65023" tIns="65023" rIns="65023" bIns="65023" anchor="ctr"/>
          <a:lstStyle/>
          <a:p>
            <a:pPr algn="ctr"/>
          </a:p>
        </p:txBody>
      </p:sp>
      <p:sp>
        <p:nvSpPr>
          <p:cNvPr id="849" name="Abgerundetes Rechteck"/>
          <p:cNvSpPr/>
          <p:nvPr/>
        </p:nvSpPr>
        <p:spPr>
          <a:xfrm>
            <a:off x="942205" y="6193102"/>
            <a:ext cx="6347948" cy="998601"/>
          </a:xfrm>
          <a:prstGeom prst="roundRect">
            <a:avLst>
              <a:gd name="adj" fmla="val 19077"/>
            </a:avLst>
          </a:prstGeom>
          <a:solidFill>
            <a:srgbClr val="02998B">
              <a:alpha val="30000"/>
            </a:srgbClr>
          </a:solidFill>
          <a:ln w="25400">
            <a:solidFill>
              <a:schemeClr val="accent1">
                <a:alpha val="30000"/>
              </a:schemeClr>
            </a:solidFill>
            <a:bevel/>
          </a:ln>
        </p:spPr>
        <p:txBody>
          <a:bodyPr lIns="65023" tIns="65023" rIns="65023" bIns="65023" anchor="ctr"/>
          <a:lstStyle/>
          <a:p>
            <a:pPr algn="ctr"/>
          </a:p>
        </p:txBody>
      </p:sp>
      <p:sp>
        <p:nvSpPr>
          <p:cNvPr id="850" name="Trophäe"/>
          <p:cNvSpPr/>
          <p:nvPr/>
        </p:nvSpPr>
        <p:spPr>
          <a:xfrm>
            <a:off x="9713132" y="1537014"/>
            <a:ext cx="2926146" cy="3536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39" y="0"/>
                </a:moveTo>
                <a:cubicBezTo>
                  <a:pt x="4139" y="0"/>
                  <a:pt x="4149" y="623"/>
                  <a:pt x="4237" y="1589"/>
                </a:cubicBezTo>
                <a:cubicBezTo>
                  <a:pt x="2431" y="832"/>
                  <a:pt x="0" y="1725"/>
                  <a:pt x="0" y="3889"/>
                </a:cubicBezTo>
                <a:cubicBezTo>
                  <a:pt x="0" y="6026"/>
                  <a:pt x="2630" y="7372"/>
                  <a:pt x="4623" y="8623"/>
                </a:cubicBezTo>
                <a:cubicBezTo>
                  <a:pt x="6617" y="9874"/>
                  <a:pt x="5496" y="11300"/>
                  <a:pt x="5496" y="11300"/>
                </a:cubicBezTo>
                <a:cubicBezTo>
                  <a:pt x="5496" y="11300"/>
                  <a:pt x="5764" y="11446"/>
                  <a:pt x="6151" y="11655"/>
                </a:cubicBezTo>
                <a:cubicBezTo>
                  <a:pt x="6151" y="11655"/>
                  <a:pt x="6687" y="11060"/>
                  <a:pt x="6687" y="10290"/>
                </a:cubicBezTo>
                <a:cubicBezTo>
                  <a:pt x="6687" y="10138"/>
                  <a:pt x="6674" y="9995"/>
                  <a:pt x="6650" y="9857"/>
                </a:cubicBezTo>
                <a:cubicBezTo>
                  <a:pt x="7364" y="10917"/>
                  <a:pt x="8282" y="11742"/>
                  <a:pt x="9461" y="12100"/>
                </a:cubicBezTo>
                <a:lnTo>
                  <a:pt x="9461" y="14760"/>
                </a:lnTo>
                <a:lnTo>
                  <a:pt x="7250" y="14760"/>
                </a:lnTo>
                <a:lnTo>
                  <a:pt x="7250" y="18727"/>
                </a:lnTo>
                <a:lnTo>
                  <a:pt x="5761" y="18727"/>
                </a:lnTo>
                <a:lnTo>
                  <a:pt x="4147" y="20386"/>
                </a:lnTo>
                <a:lnTo>
                  <a:pt x="4127" y="20386"/>
                </a:lnTo>
                <a:lnTo>
                  <a:pt x="4127" y="21600"/>
                </a:lnTo>
                <a:lnTo>
                  <a:pt x="17475" y="21600"/>
                </a:lnTo>
                <a:lnTo>
                  <a:pt x="17475" y="20386"/>
                </a:lnTo>
                <a:lnTo>
                  <a:pt x="17455" y="20386"/>
                </a:lnTo>
                <a:lnTo>
                  <a:pt x="15839" y="18727"/>
                </a:lnTo>
                <a:lnTo>
                  <a:pt x="14352" y="18727"/>
                </a:lnTo>
                <a:lnTo>
                  <a:pt x="14352" y="14760"/>
                </a:lnTo>
                <a:lnTo>
                  <a:pt x="12141" y="14760"/>
                </a:lnTo>
                <a:lnTo>
                  <a:pt x="12141" y="12100"/>
                </a:lnTo>
                <a:cubicBezTo>
                  <a:pt x="13320" y="11742"/>
                  <a:pt x="14238" y="10917"/>
                  <a:pt x="14952" y="9857"/>
                </a:cubicBezTo>
                <a:cubicBezTo>
                  <a:pt x="14928" y="9994"/>
                  <a:pt x="14915" y="10138"/>
                  <a:pt x="14916" y="10290"/>
                </a:cubicBezTo>
                <a:cubicBezTo>
                  <a:pt x="14916" y="11060"/>
                  <a:pt x="15449" y="11655"/>
                  <a:pt x="15449" y="11655"/>
                </a:cubicBezTo>
                <a:cubicBezTo>
                  <a:pt x="15836" y="11446"/>
                  <a:pt x="16107" y="11300"/>
                  <a:pt x="16107" y="11300"/>
                </a:cubicBezTo>
                <a:cubicBezTo>
                  <a:pt x="16107" y="11300"/>
                  <a:pt x="14985" y="9874"/>
                  <a:pt x="16979" y="8623"/>
                </a:cubicBezTo>
                <a:cubicBezTo>
                  <a:pt x="18972" y="7372"/>
                  <a:pt x="21600" y="6026"/>
                  <a:pt x="21600" y="3889"/>
                </a:cubicBezTo>
                <a:cubicBezTo>
                  <a:pt x="21600" y="1725"/>
                  <a:pt x="19172" y="832"/>
                  <a:pt x="17365" y="1589"/>
                </a:cubicBezTo>
                <a:cubicBezTo>
                  <a:pt x="17453" y="623"/>
                  <a:pt x="17461" y="0"/>
                  <a:pt x="17461" y="0"/>
                </a:cubicBezTo>
                <a:lnTo>
                  <a:pt x="4139" y="0"/>
                </a:lnTo>
                <a:close/>
                <a:moveTo>
                  <a:pt x="2780" y="2437"/>
                </a:moveTo>
                <a:cubicBezTo>
                  <a:pt x="3886" y="2437"/>
                  <a:pt x="4325" y="3145"/>
                  <a:pt x="4499" y="3649"/>
                </a:cubicBezTo>
                <a:cubicBezTo>
                  <a:pt x="4748" y="5174"/>
                  <a:pt x="5172" y="6946"/>
                  <a:pt x="5886" y="8488"/>
                </a:cubicBezTo>
                <a:cubicBezTo>
                  <a:pt x="5216" y="7814"/>
                  <a:pt x="4193" y="7247"/>
                  <a:pt x="3073" y="6490"/>
                </a:cubicBezTo>
                <a:cubicBezTo>
                  <a:pt x="229" y="4570"/>
                  <a:pt x="1195" y="2437"/>
                  <a:pt x="2780" y="2437"/>
                </a:cubicBezTo>
                <a:close/>
                <a:moveTo>
                  <a:pt x="18822" y="2437"/>
                </a:moveTo>
                <a:cubicBezTo>
                  <a:pt x="20407" y="2437"/>
                  <a:pt x="21373" y="4570"/>
                  <a:pt x="18529" y="6490"/>
                </a:cubicBezTo>
                <a:cubicBezTo>
                  <a:pt x="17409" y="7247"/>
                  <a:pt x="16386" y="7814"/>
                  <a:pt x="15716" y="8488"/>
                </a:cubicBezTo>
                <a:cubicBezTo>
                  <a:pt x="16430" y="6947"/>
                  <a:pt x="16852" y="5174"/>
                  <a:pt x="17101" y="3649"/>
                </a:cubicBezTo>
                <a:cubicBezTo>
                  <a:pt x="17275" y="3145"/>
                  <a:pt x="17716" y="2437"/>
                  <a:pt x="18822" y="2437"/>
                </a:cubicBezTo>
                <a:close/>
              </a:path>
            </a:pathLst>
          </a:custGeom>
          <a:solidFill>
            <a:schemeClr val="accent6"/>
          </a:solidFill>
          <a:ln w="12700">
            <a:miter lim="400000"/>
          </a:ln>
        </p:spPr>
        <p:txBody>
          <a:bodyPr lIns="65023" tIns="65023" rIns="65023" bIns="65023" anchor="ctr"/>
          <a:lstStyle/>
          <a:p>
            <a:pPr algn="ct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3" name="Laden Sie sich ein E-Book herunter!"/>
          <p:cNvSpPr txBox="1"/>
          <p:nvPr>
            <p:ph type="body" idx="21"/>
          </p:nvPr>
        </p:nvSpPr>
        <p:spPr>
          <a:prstGeom prst="rect">
            <a:avLst/>
          </a:prstGeom>
        </p:spPr>
        <p:txBody>
          <a:bodyPr/>
          <a:lstStyle/>
          <a:p>
            <a:pPr/>
            <a:r>
              <a:t>Laden Sie sich ein E-Book herunter!</a:t>
            </a:r>
          </a:p>
        </p:txBody>
      </p:sp>
      <p:sp>
        <p:nvSpPr>
          <p:cNvPr id="854" name="Nutzen Sie einen der vorgestellten Wege, um ein E-Book herunterzuladen!…"/>
          <p:cNvSpPr txBox="1"/>
          <p:nvPr/>
        </p:nvSpPr>
        <p:spPr>
          <a:xfrm>
            <a:off x="1676984" y="2416929"/>
            <a:ext cx="8963643" cy="1196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2400"/>
            </a:pPr>
            <a:r>
              <a:t>Nutzen Sie einen der vorgestellten Wege, um ein E-Book herunterzuladen! </a:t>
            </a:r>
          </a:p>
          <a:p>
            <a:pPr algn="ctr">
              <a:defRPr sz="2400"/>
            </a:pPr>
          </a:p>
          <a:p>
            <a:pPr algn="ctr">
              <a:defRPr sz="2400"/>
            </a:pPr>
            <a:r>
              <a:t>Sie benötigen jeweils ein Konto, um auf die Dienste zuzugreifen.</a:t>
            </a:r>
          </a:p>
        </p:txBody>
      </p:sp>
      <p:sp>
        <p:nvSpPr>
          <p:cNvPr id="855" name="UB Ansbach">
            <a:hlinkClick r:id="rId2" invalidUrl="" action="" tgtFrame="" tooltip="" history="1" highlightClick="0" endSnd="0"/>
          </p:cNvPr>
          <p:cNvSpPr/>
          <p:nvPr/>
        </p:nvSpPr>
        <p:spPr>
          <a:xfrm>
            <a:off x="863600" y="4826000"/>
            <a:ext cx="2970411" cy="1311620"/>
          </a:xfrm>
          <a:prstGeom prst="roundRect">
            <a:avLst>
              <a:gd name="adj" fmla="val 15000"/>
            </a:avLst>
          </a:prstGeom>
          <a:solidFill>
            <a:schemeClr val="accent5">
              <a:hueOff val="-326855"/>
              <a:satOff val="32847"/>
              <a:lumOff val="-6386"/>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3000">
                <a:solidFill>
                  <a:srgbClr val="FFFFFF"/>
                </a:solidFill>
              </a:defRPr>
            </a:lvl1pPr>
          </a:lstStyle>
          <a:p>
            <a:pPr/>
            <a:r>
              <a:t>UB Ansbach</a:t>
            </a:r>
          </a:p>
        </p:txBody>
      </p:sp>
      <p:sp>
        <p:nvSpPr>
          <p:cNvPr id="856" name="StaBi">
            <a:hlinkClick r:id="rId3" invalidUrl="" action="" tgtFrame="" tooltip="" history="1" highlightClick="0" endSnd="0"/>
          </p:cNvPr>
          <p:cNvSpPr/>
          <p:nvPr/>
        </p:nvSpPr>
        <p:spPr>
          <a:xfrm>
            <a:off x="4673600" y="4826000"/>
            <a:ext cx="2970411" cy="1311620"/>
          </a:xfrm>
          <a:prstGeom prst="roundRect">
            <a:avLst>
              <a:gd name="adj" fmla="val 15000"/>
            </a:avLst>
          </a:prstGeom>
          <a:solidFill>
            <a:schemeClr val="accent5">
              <a:hueOff val="-326855"/>
              <a:satOff val="32847"/>
              <a:lumOff val="-6386"/>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3000">
                <a:solidFill>
                  <a:srgbClr val="FFFFFF"/>
                </a:solidFill>
              </a:defRPr>
            </a:lvl1pPr>
          </a:lstStyle>
          <a:p>
            <a:pPr/>
            <a:r>
              <a:t>StaBi</a:t>
            </a:r>
          </a:p>
        </p:txBody>
      </p:sp>
      <p:sp>
        <p:nvSpPr>
          <p:cNvPr id="857" name="FAU">
            <a:hlinkClick r:id="rId4" invalidUrl="" action="" tgtFrame="" tooltip="" history="1" highlightClick="0" endSnd="0"/>
          </p:cNvPr>
          <p:cNvSpPr/>
          <p:nvPr/>
        </p:nvSpPr>
        <p:spPr>
          <a:xfrm>
            <a:off x="8483600" y="4826000"/>
            <a:ext cx="2970411" cy="1311620"/>
          </a:xfrm>
          <a:prstGeom prst="roundRect">
            <a:avLst>
              <a:gd name="adj" fmla="val 15000"/>
            </a:avLst>
          </a:prstGeom>
          <a:solidFill>
            <a:schemeClr val="accent5">
              <a:hueOff val="-326855"/>
              <a:satOff val="32847"/>
              <a:lumOff val="-6386"/>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3000">
                <a:solidFill>
                  <a:srgbClr val="FFFFFF"/>
                </a:solidFill>
              </a:defRPr>
            </a:lvl1pPr>
          </a:lstStyle>
          <a:p>
            <a:pPr/>
            <a:r>
              <a:t>FAU</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lvl1pPr>
          </a:lstStyle>
          <a:p>
            <a:pPr/>
            <a:fld id="{86CB4B4D-7CA3-9044-876B-883B54F8677D}" type="slidenum"/>
          </a:p>
        </p:txBody>
      </p:sp>
      <p:sp>
        <p:nvSpPr>
          <p:cNvPr id="164" name="Was ist Wissenschaft? – Eine Auswahl schöner Zitate"/>
          <p:cNvSpPr txBox="1"/>
          <p:nvPr>
            <p:ph type="body" idx="21"/>
          </p:nvPr>
        </p:nvSpPr>
        <p:spPr>
          <a:prstGeom prst="rect">
            <a:avLst/>
          </a:prstGeom>
        </p:spPr>
        <p:txBody>
          <a:bodyPr/>
          <a:lstStyle>
            <a:lvl1pPr marL="124460" marR="124460" indent="124460" defTabSz="1274470">
              <a:defRPr sz="6076"/>
            </a:lvl1pPr>
          </a:lstStyle>
          <a:p>
            <a:pPr/>
            <a:r>
              <a:t>Was ist Wissenschaft? – Eine Auswahl schöner Zitate</a:t>
            </a:r>
          </a:p>
        </p:txBody>
      </p:sp>
      <p:sp>
        <p:nvSpPr>
          <p:cNvPr id="165" name="Non-reproducible single occurrences are of no significance to science. – Karl Popper…"/>
          <p:cNvSpPr/>
          <p:nvPr/>
        </p:nvSpPr>
        <p:spPr>
          <a:xfrm>
            <a:off x="298698" y="1908596"/>
            <a:ext cx="12407404" cy="4765372"/>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marL="412750" marR="127000" indent="-285750" defTabSz="1300480">
              <a:spcBef>
                <a:spcPts val="1000"/>
              </a:spcBef>
              <a:buClr>
                <a:schemeClr val="accent5"/>
              </a:buClr>
              <a:buSzPct val="70000"/>
              <a:buFont typeface="Arial"/>
              <a:buChar char="▶︎"/>
              <a:defRPr sz="2000">
                <a:solidFill>
                  <a:srgbClr val="000000"/>
                </a:solidFill>
              </a:defRPr>
            </a:pPr>
            <a:r>
              <a:rPr>
                <a:solidFill>
                  <a:srgbClr val="262626"/>
                </a:solidFill>
              </a:rPr>
              <a:t>Non-reproducible single occurrences are of no significance to science. – Karl Popper</a:t>
            </a:r>
            <a:endParaRPr>
              <a:solidFill>
                <a:srgbClr val="262626"/>
              </a:solidFill>
            </a:endParaRPr>
          </a:p>
          <a:p>
            <a:pPr marL="412750" marR="127000" indent="-285750" defTabSz="1300480">
              <a:spcBef>
                <a:spcPts val="1000"/>
              </a:spcBef>
              <a:buClr>
                <a:schemeClr val="accent5"/>
              </a:buClr>
              <a:buSzPct val="70000"/>
              <a:buFont typeface="Arial"/>
              <a:buChar char="▶︎"/>
              <a:defRPr sz="2000">
                <a:solidFill>
                  <a:srgbClr val="000000"/>
                </a:solidFill>
              </a:defRPr>
            </a:pPr>
            <a:r>
              <a:rPr>
                <a:solidFill>
                  <a:srgbClr val="262626"/>
                </a:solidFill>
              </a:rPr>
              <a:t>Der Fortgang der wissenschaftlichen Entwicklung ist im Endeffekt eine ständige Flucht vor dem Staunen. – Albert Einstein</a:t>
            </a:r>
          </a:p>
          <a:p>
            <a:pPr marL="412750" marR="127000" indent="-285750" defTabSz="1300480">
              <a:spcBef>
                <a:spcPts val="1000"/>
              </a:spcBef>
              <a:buClr>
                <a:schemeClr val="accent5"/>
              </a:buClr>
              <a:buSzPct val="70000"/>
              <a:buFont typeface="Arial"/>
              <a:buChar char="▶︎"/>
              <a:defRPr sz="2000">
                <a:solidFill>
                  <a:srgbClr val="000000"/>
                </a:solidFill>
              </a:defRPr>
            </a:pPr>
            <a:r>
              <a:t>Auf die Frage, was der Nutzen von Grundlagenforschung sei (im Gegensatz zur praktischen Relevanz angewandter Forschung), soll Michael Faraday gesagt haben: „Sir, what is the use of a new-born child“?</a:t>
            </a:r>
          </a:p>
          <a:p>
            <a:pPr marL="412750" marR="127000" indent="-285750" defTabSz="1300480">
              <a:spcBef>
                <a:spcPts val="1000"/>
              </a:spcBef>
              <a:buClr>
                <a:schemeClr val="accent5"/>
              </a:buClr>
              <a:buSzPct val="70000"/>
              <a:buFont typeface="Arial"/>
              <a:buChar char="▶︎"/>
              <a:defRPr sz="2000">
                <a:solidFill>
                  <a:srgbClr val="000000"/>
                </a:solidFill>
              </a:defRPr>
            </a:pPr>
            <a:r>
              <a:rPr>
                <a:solidFill>
                  <a:srgbClr val="262626"/>
                </a:solidFill>
              </a:rPr>
              <a:t>Ohne Spekulation gibt es keine neue Beobachtung. – Charles Darwin</a:t>
            </a:r>
          </a:p>
          <a:p>
            <a:pPr marL="412750" marR="127000" indent="-285750" defTabSz="1300480">
              <a:spcBef>
                <a:spcPts val="1000"/>
              </a:spcBef>
              <a:buClr>
                <a:schemeClr val="accent5"/>
              </a:buClr>
              <a:buSzPct val="70000"/>
              <a:buFont typeface="Arial"/>
              <a:buChar char="▶︎"/>
              <a:defRPr sz="2000">
                <a:solidFill>
                  <a:srgbClr val="000000"/>
                </a:solidFill>
              </a:defRPr>
            </a:pPr>
            <a:r>
              <a:rPr>
                <a:solidFill>
                  <a:srgbClr val="262626"/>
                </a:solidFill>
              </a:rPr>
              <a:t>In Wissenschaft geht es nicht um Wahrheit, sondern darum, auf bessere Art falsch zu sein. – </a:t>
            </a:r>
            <a:r>
              <a:rPr u="sng">
                <a:solidFill>
                  <a:srgbClr val="0070C0"/>
                </a:solidFill>
                <a:uFill>
                  <a:solidFill>
                    <a:srgbClr val="0070C0"/>
                  </a:solidFill>
                </a:uFill>
                <a:hlinkClick r:id="rId3" invalidUrl="" action="" tgtFrame="" tooltip="" history="1" highlightClick="0" endSnd="0"/>
              </a:rPr>
              <a:t>Thomas Schofield</a:t>
            </a:r>
          </a:p>
          <a:p>
            <a:pPr marL="412750" marR="127000" indent="-285750" defTabSz="1300480">
              <a:spcBef>
                <a:spcPts val="1000"/>
              </a:spcBef>
              <a:buClr>
                <a:schemeClr val="accent5"/>
              </a:buClr>
              <a:buSzPct val="70000"/>
              <a:buFont typeface="Arial"/>
              <a:buChar char="▶︎"/>
              <a:defRPr sz="2000">
                <a:solidFill>
                  <a:srgbClr val="000000"/>
                </a:solidFill>
              </a:defRPr>
            </a:pPr>
            <a:r>
              <a:rPr>
                <a:solidFill>
                  <a:srgbClr val="262626"/>
                </a:solidFill>
              </a:rPr>
              <a:t>Wenn alle Experten sich einig sind, ist Vorsicht geboten. – Bertrand Russel</a:t>
            </a:r>
          </a:p>
        </p:txBody>
      </p:sp>
      <p:pic>
        <p:nvPicPr>
          <p:cNvPr id="166" name="Pig Mysteries" descr="Pig Mysteries"/>
          <p:cNvPicPr>
            <a:picLocks noChangeAspect="1"/>
          </p:cNvPicPr>
          <p:nvPr/>
        </p:nvPicPr>
        <p:blipFill>
          <a:blip r:embed="rId4">
            <a:extLst/>
          </a:blip>
          <a:srcRect l="0" t="0" r="0" b="64287"/>
          <a:stretch>
            <a:fillRect/>
          </a:stretch>
        </p:blipFill>
        <p:spPr>
          <a:xfrm>
            <a:off x="291367" y="5152107"/>
            <a:ext cx="4005269" cy="3776154"/>
          </a:xfrm>
          <a:prstGeom prst="rect">
            <a:avLst/>
          </a:prstGeom>
          <a:ln w="12700">
            <a:miter lim="400000"/>
          </a:ln>
        </p:spPr>
      </p:pic>
      <p:pic>
        <p:nvPicPr>
          <p:cNvPr id="167" name="Pig Mysteries" descr="Pig Mysteries"/>
          <p:cNvPicPr>
            <a:picLocks noChangeAspect="1"/>
          </p:cNvPicPr>
          <p:nvPr/>
        </p:nvPicPr>
        <p:blipFill>
          <a:blip r:embed="rId4">
            <a:extLst/>
          </a:blip>
          <a:srcRect l="0" t="35372" r="0" b="36204"/>
          <a:stretch>
            <a:fillRect/>
          </a:stretch>
        </p:blipFill>
        <p:spPr>
          <a:xfrm>
            <a:off x="4603154" y="5507945"/>
            <a:ext cx="4381878" cy="3288209"/>
          </a:xfrm>
          <a:prstGeom prst="rect">
            <a:avLst/>
          </a:prstGeom>
          <a:ln w="12700">
            <a:miter lim="400000"/>
          </a:ln>
        </p:spPr>
      </p:pic>
      <p:pic>
        <p:nvPicPr>
          <p:cNvPr id="168" name="Pig Mysteries" descr="Pig Mysteries"/>
          <p:cNvPicPr>
            <a:picLocks noChangeAspect="1"/>
          </p:cNvPicPr>
          <p:nvPr/>
        </p:nvPicPr>
        <p:blipFill>
          <a:blip r:embed="rId4">
            <a:extLst/>
          </a:blip>
          <a:srcRect l="0" t="63589" r="0" b="0"/>
          <a:stretch>
            <a:fillRect/>
          </a:stretch>
        </p:blipFill>
        <p:spPr>
          <a:xfrm>
            <a:off x="9291575" y="5415870"/>
            <a:ext cx="3612446" cy="347239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9" name="Foliennummernplatzhalter 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0" name="Literaturrecherche mit Google Scholar"/>
          <p:cNvSpPr txBox="1"/>
          <p:nvPr>
            <p:ph type="body" idx="21"/>
          </p:nvPr>
        </p:nvSpPr>
        <p:spPr>
          <a:prstGeom prst="rect">
            <a:avLst/>
          </a:prstGeom>
        </p:spPr>
        <p:txBody>
          <a:bodyPr/>
          <a:lstStyle/>
          <a:p>
            <a:pPr/>
            <a:r>
              <a:t>Literaturrecherche mit Google Scholar</a:t>
            </a:r>
          </a:p>
        </p:txBody>
      </p:sp>
      <p:pic>
        <p:nvPicPr>
          <p:cNvPr id="861" name="Picture 2" descr="Picture 2"/>
          <p:cNvPicPr>
            <a:picLocks noChangeAspect="1"/>
          </p:cNvPicPr>
          <p:nvPr/>
        </p:nvPicPr>
        <p:blipFill>
          <a:blip r:embed="rId2">
            <a:extLst/>
          </a:blip>
          <a:srcRect l="0" t="18499" r="23518" b="9051"/>
          <a:stretch>
            <a:fillRect/>
          </a:stretch>
        </p:blipFill>
        <p:spPr>
          <a:xfrm>
            <a:off x="562539" y="1906869"/>
            <a:ext cx="11916178" cy="6349507"/>
          </a:xfrm>
          <a:prstGeom prst="rect">
            <a:avLst/>
          </a:prstGeom>
          <a:ln w="12700">
            <a:miter lim="400000"/>
          </a:ln>
        </p:spPr>
      </p:pic>
      <p:sp>
        <p:nvSpPr>
          <p:cNvPr id="862" name="Gerade Verbindung mit Pfeil 10"/>
          <p:cNvSpPr/>
          <p:nvPr/>
        </p:nvSpPr>
        <p:spPr>
          <a:xfrm flipV="1">
            <a:off x="10189209" y="3852686"/>
            <a:ext cx="204824" cy="716880"/>
          </a:xfrm>
          <a:prstGeom prst="line">
            <a:avLst/>
          </a:prstGeom>
          <a:ln w="25400">
            <a:solidFill>
              <a:srgbClr val="00998A"/>
            </a:solidFill>
            <a:tailEnd type="triangle"/>
          </a:ln>
        </p:spPr>
        <p:txBody>
          <a:bodyPr lIns="65023" tIns="65023" rIns="65023" bIns="65023"/>
          <a:lstStyle/>
          <a:p>
            <a:pPr algn="ctr">
              <a:defRPr sz="2200">
                <a:solidFill>
                  <a:srgbClr val="FFFFFF"/>
                </a:solidFill>
              </a:defRPr>
            </a:pPr>
          </a:p>
        </p:txBody>
      </p:sp>
      <p:sp>
        <p:nvSpPr>
          <p:cNvPr id="863" name="Textfeld 12"/>
          <p:cNvSpPr txBox="1"/>
          <p:nvPr/>
        </p:nvSpPr>
        <p:spPr>
          <a:xfrm>
            <a:off x="8186435" y="4569565"/>
            <a:ext cx="2162145" cy="305601"/>
          </a:xfrm>
          <a:prstGeom prst="rect">
            <a:avLst/>
          </a:prstGeom>
          <a:ln w="12700">
            <a:miter lim="400000"/>
          </a:ln>
          <a:effectLst>
            <a:outerShdw sx="100000" sy="100000" kx="0" ky="0" algn="b" rotWithShape="0" blurRad="114300" dist="25400" dir="8100000">
              <a:srgbClr val="000000">
                <a:alpha val="30000"/>
              </a:srgbClr>
            </a:outerShdw>
          </a:effectLst>
          <a:extLst>
            <a:ext uri="{C572A759-6A51-4108-AA02-DFA0A04FC94B}">
              <ma14:wrappingTextBoxFlag xmlns:ma14="http://schemas.microsoft.com/office/mac/drawingml/2011/main" val="1"/>
            </a:ext>
          </a:extLst>
        </p:spPr>
        <p:txBody>
          <a:bodyPr wrap="none" lIns="51199" tIns="51199" rIns="51199" bIns="51199">
            <a:spAutoFit/>
          </a:bodyPr>
          <a:lstStyle>
            <a:lvl1pPr algn="ctr">
              <a:spcBef>
                <a:spcPts val="800"/>
              </a:spcBef>
              <a:defRPr sz="1400">
                <a:solidFill>
                  <a:srgbClr val="00998A"/>
                </a:solidFill>
              </a:defRPr>
            </a:lvl1pPr>
          </a:lstStyle>
          <a:p>
            <a:pPr/>
            <a:r>
              <a:t>Originalstudie als pdf verlinkt</a:t>
            </a:r>
          </a:p>
        </p:txBody>
      </p:sp>
      <p:sp>
        <p:nvSpPr>
          <p:cNvPr id="864" name="Gerade Verbindung mit Pfeil 13"/>
          <p:cNvSpPr/>
          <p:nvPr/>
        </p:nvSpPr>
        <p:spPr>
          <a:xfrm flipH="1" flipV="1">
            <a:off x="5273463" y="5798502"/>
            <a:ext cx="1945817" cy="307235"/>
          </a:xfrm>
          <a:prstGeom prst="line">
            <a:avLst/>
          </a:prstGeom>
          <a:ln w="25400">
            <a:solidFill>
              <a:srgbClr val="00998A"/>
            </a:solidFill>
            <a:tailEnd type="triangle"/>
          </a:ln>
        </p:spPr>
        <p:txBody>
          <a:bodyPr lIns="65023" tIns="65023" rIns="65023" bIns="65023"/>
          <a:lstStyle/>
          <a:p>
            <a:pPr algn="ctr">
              <a:defRPr sz="2200">
                <a:solidFill>
                  <a:srgbClr val="FFFFFF"/>
                </a:solidFill>
              </a:defRPr>
            </a:pPr>
          </a:p>
        </p:txBody>
      </p:sp>
      <p:sp>
        <p:nvSpPr>
          <p:cNvPr id="865" name="Textfeld 16"/>
          <p:cNvSpPr txBox="1"/>
          <p:nvPr/>
        </p:nvSpPr>
        <p:spPr>
          <a:xfrm>
            <a:off x="7369587" y="5616495"/>
            <a:ext cx="5635214" cy="717904"/>
          </a:xfrm>
          <a:prstGeom prst="rect">
            <a:avLst/>
          </a:prstGeom>
          <a:ln w="12700">
            <a:miter lim="400000"/>
          </a:ln>
          <a:effectLst>
            <a:outerShdw sx="100000" sy="100000" kx="0" ky="0" algn="b" rotWithShape="0" blurRad="114300" dist="25400" dir="8100000">
              <a:srgbClr val="000000">
                <a:alpha val="30000"/>
              </a:srgbClr>
            </a:outerShdw>
          </a:effectLst>
          <a:extLst>
            <a:ext uri="{C572A759-6A51-4108-AA02-DFA0A04FC94B}">
              <ma14:wrappingTextBoxFlag xmlns:ma14="http://schemas.microsoft.com/office/mac/drawingml/2011/main" val="1"/>
            </a:ext>
          </a:extLst>
        </p:spPr>
        <p:txBody>
          <a:bodyPr lIns="51199" tIns="51199" rIns="51199" bIns="51199">
            <a:spAutoFit/>
          </a:bodyPr>
          <a:lstStyle/>
          <a:p>
            <a:pPr algn="ctr">
              <a:defRPr sz="1400">
                <a:solidFill>
                  <a:srgbClr val="00998A"/>
                </a:solidFill>
              </a:defRPr>
            </a:pPr>
            <a:r>
              <a:t>Zitation wird in unterschiedlichen Zitationsstilen</a:t>
            </a:r>
          </a:p>
          <a:p>
            <a:pPr algn="ctr">
              <a:defRPr sz="1400">
                <a:solidFill>
                  <a:srgbClr val="00998A"/>
                </a:solidFill>
              </a:defRPr>
            </a:pPr>
            <a:r>
              <a:t>angezeigt (APA, ISO 9000) </a:t>
            </a:r>
            <a:r>
              <a:rPr>
                <a:latin typeface="Wingdings"/>
                <a:ea typeface="Wingdings"/>
                <a:cs typeface="Wingdings"/>
                <a:sym typeface="Wingdings"/>
              </a:rPr>
              <a:t> </a:t>
            </a:r>
            <a:r>
              <a:t>hilfreich zur Erstellung eines Literaturverzeichnisses </a:t>
            </a:r>
          </a:p>
        </p:txBody>
      </p:sp>
      <p:sp>
        <p:nvSpPr>
          <p:cNvPr id="866" name="Gerade Verbindung mit Pfeil 17"/>
          <p:cNvSpPr/>
          <p:nvPr/>
        </p:nvSpPr>
        <p:spPr>
          <a:xfrm flipV="1">
            <a:off x="1996299" y="7641907"/>
            <a:ext cx="819292" cy="512058"/>
          </a:xfrm>
          <a:prstGeom prst="line">
            <a:avLst/>
          </a:prstGeom>
          <a:ln w="25400">
            <a:solidFill>
              <a:srgbClr val="00998A"/>
            </a:solidFill>
            <a:tailEnd type="triangle"/>
          </a:ln>
        </p:spPr>
        <p:txBody>
          <a:bodyPr lIns="65023" tIns="65023" rIns="65023" bIns="65023"/>
          <a:lstStyle/>
          <a:p>
            <a:pPr algn="ctr">
              <a:defRPr sz="2200">
                <a:solidFill>
                  <a:srgbClr val="FFFFFF"/>
                </a:solidFill>
              </a:defRPr>
            </a:pPr>
          </a:p>
        </p:txBody>
      </p:sp>
      <p:sp>
        <p:nvSpPr>
          <p:cNvPr id="867" name="Textfeld 19"/>
          <p:cNvSpPr txBox="1"/>
          <p:nvPr/>
        </p:nvSpPr>
        <p:spPr>
          <a:xfrm>
            <a:off x="185137" y="8051552"/>
            <a:ext cx="4096456" cy="508801"/>
          </a:xfrm>
          <a:prstGeom prst="rect">
            <a:avLst/>
          </a:prstGeom>
          <a:ln w="12700">
            <a:miter lim="400000"/>
          </a:ln>
          <a:effectLst>
            <a:outerShdw sx="100000" sy="100000" kx="0" ky="0" algn="b" rotWithShape="0" blurRad="114300" dist="25400" dir="8100000">
              <a:srgbClr val="000000">
                <a:alpha val="30000"/>
              </a:srgbClr>
            </a:outerShdw>
          </a:effectLst>
          <a:extLst>
            <a:ext uri="{C572A759-6A51-4108-AA02-DFA0A04FC94B}">
              <ma14:wrappingTextBoxFlag xmlns:ma14="http://schemas.microsoft.com/office/mac/drawingml/2011/main" val="1"/>
            </a:ext>
          </a:extLst>
        </p:spPr>
        <p:txBody>
          <a:bodyPr lIns="51199" tIns="51199" rIns="51199" bIns="51199">
            <a:spAutoFit/>
          </a:bodyPr>
          <a:lstStyle>
            <a:lvl1pPr algn="ctr">
              <a:defRPr sz="1400">
                <a:solidFill>
                  <a:srgbClr val="00998A"/>
                </a:solidFill>
              </a:defRPr>
            </a:lvl1pPr>
          </a:lstStyle>
          <a:p>
            <a:pPr/>
            <a:r>
              <a:t>sehr hilfreich bei der                                     Suche nach weiteren Quellen</a:t>
            </a:r>
          </a:p>
        </p:txBody>
      </p:sp>
      <p:sp>
        <p:nvSpPr>
          <p:cNvPr id="868" name="Textfeld 18"/>
          <p:cNvSpPr txBox="1"/>
          <p:nvPr/>
        </p:nvSpPr>
        <p:spPr>
          <a:xfrm>
            <a:off x="8140980" y="7571809"/>
            <a:ext cx="4820349" cy="508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1199" tIns="51199" rIns="51199" bIns="51199">
            <a:spAutoFit/>
          </a:bodyPr>
          <a:lstStyle>
            <a:lvl1pPr algn="ctr">
              <a:defRPr sz="1400">
                <a:solidFill>
                  <a:srgbClr val="00998A"/>
                </a:solidFill>
              </a:defRPr>
            </a:lvl1pPr>
          </a:lstStyle>
          <a:p>
            <a:pPr/>
            <a:r>
              <a:t>Falls Artikel nicht als pdf angezeigt wird, bei den anderen Versionen nachschauen</a:t>
            </a:r>
          </a:p>
        </p:txBody>
      </p:sp>
      <p:sp>
        <p:nvSpPr>
          <p:cNvPr id="869" name="Rechteck 7"/>
          <p:cNvSpPr/>
          <p:nvPr/>
        </p:nvSpPr>
        <p:spPr>
          <a:xfrm>
            <a:off x="2781364" y="7796526"/>
            <a:ext cx="5359616" cy="459850"/>
          </a:xfrm>
          <a:prstGeom prst="rect">
            <a:avLst/>
          </a:prstGeom>
          <a:gradFill>
            <a:gsLst>
              <a:gs pos="0">
                <a:srgbClr val="FFFFFF">
                  <a:alpha val="50000"/>
                </a:srgbClr>
              </a:gs>
              <a:gs pos="100000">
                <a:srgbClr val="FFFFFF"/>
              </a:gs>
            </a:gsLst>
            <a:lin ang="16200000"/>
          </a:gradFill>
          <a:ln w="12700">
            <a:miter lim="400000"/>
          </a:ln>
        </p:spPr>
        <p:txBody>
          <a:bodyPr lIns="65023" tIns="65023" rIns="65023" bIns="65023" anchor="ctr"/>
          <a:lstStyle/>
          <a:p>
            <a:pPr algn="ctr">
              <a:defRPr sz="2200"/>
            </a:pPr>
          </a:p>
        </p:txBody>
      </p:sp>
      <p:sp>
        <p:nvSpPr>
          <p:cNvPr id="870" name="Gerade Verbindung mit Pfeil 15"/>
          <p:cNvSpPr/>
          <p:nvPr/>
        </p:nvSpPr>
        <p:spPr>
          <a:xfrm flipH="1" flipV="1">
            <a:off x="5405034" y="7692126"/>
            <a:ext cx="2735947" cy="237793"/>
          </a:xfrm>
          <a:prstGeom prst="line">
            <a:avLst/>
          </a:prstGeom>
          <a:ln w="25400">
            <a:solidFill>
              <a:srgbClr val="00998A"/>
            </a:solidFill>
            <a:tailEnd type="triangle"/>
          </a:ln>
        </p:spPr>
        <p:txBody>
          <a:bodyPr lIns="65023" tIns="65023" rIns="65023" bIns="65023"/>
          <a:lstStyle/>
          <a:p>
            <a:pPr algn="ctr">
              <a:defRPr sz="2200">
                <a:solidFill>
                  <a:srgbClr val="FFFFFF"/>
                </a:solidFill>
              </a:defRPr>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2" name="Bild" descr="Bild">
            <a:hlinkClick r:id="rId2" invalidUrl="" action="" tgtFrame="" tooltip="" history="1" highlightClick="0" endSnd="0"/>
          </p:cNvPr>
          <p:cNvPicPr>
            <a:picLocks noChangeAspect="1"/>
          </p:cNvPicPr>
          <p:nvPr/>
        </p:nvPicPr>
        <p:blipFill>
          <a:blip r:embed="rId3">
            <a:extLst/>
          </a:blip>
          <a:stretch>
            <a:fillRect/>
          </a:stretch>
        </p:blipFill>
        <p:spPr>
          <a:xfrm>
            <a:off x="992900" y="1790997"/>
            <a:ext cx="5739484" cy="5739484"/>
          </a:xfrm>
          <a:prstGeom prst="rect">
            <a:avLst/>
          </a:prstGeom>
          <a:ln w="12700">
            <a:miter lim="400000"/>
          </a:ln>
        </p:spPr>
      </p:pic>
      <p:sp>
        <p:nvSpPr>
          <p:cNvPr id="87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4" name="Literaturverwaltung mit „Zotero“ und Co."/>
          <p:cNvSpPr txBox="1"/>
          <p:nvPr>
            <p:ph type="body" idx="21"/>
          </p:nvPr>
        </p:nvSpPr>
        <p:spPr>
          <a:prstGeom prst="rect">
            <a:avLst/>
          </a:prstGeom>
        </p:spPr>
        <p:txBody>
          <a:bodyPr/>
          <a:lstStyle/>
          <a:p>
            <a:pPr/>
            <a:r>
              <a:t>Literaturverwaltung mit „Zotero“ und Co.</a:t>
            </a:r>
          </a:p>
        </p:txBody>
      </p:sp>
      <p:pic>
        <p:nvPicPr>
          <p:cNvPr id="875" name="http://www.apfelquak.de/wp-content/uploads/2010/02/Mendeley_Frontend_Example.png" descr="http://www.apfelquak.de/wp-content/uploads/2010/02/Mendeley_Frontend_Example.png">
            <a:hlinkClick r:id="rId4" invalidUrl="" action="" tgtFrame="" tooltip="" history="1" highlightClick="0" endSnd="0"/>
          </p:cNvPr>
          <p:cNvPicPr>
            <a:picLocks noChangeAspect="1"/>
          </p:cNvPicPr>
          <p:nvPr/>
        </p:nvPicPr>
        <p:blipFill>
          <a:blip r:embed="rId5">
            <a:extLst/>
          </a:blip>
          <a:stretch>
            <a:fillRect/>
          </a:stretch>
        </p:blipFill>
        <p:spPr>
          <a:xfrm>
            <a:off x="4750539" y="3938594"/>
            <a:ext cx="7445509" cy="4707211"/>
          </a:xfrm>
          <a:prstGeom prst="rect">
            <a:avLst/>
          </a:prstGeom>
          <a:ln w="12700">
            <a:miter lim="400000"/>
          </a:ln>
        </p:spPr>
      </p:pic>
      <p:sp>
        <p:nvSpPr>
          <p:cNvPr id="876" name="Form"/>
          <p:cNvSpPr/>
          <p:nvPr/>
        </p:nvSpPr>
        <p:spPr>
          <a:xfrm>
            <a:off x="6752004" y="2139946"/>
            <a:ext cx="4041858" cy="1870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052"/>
                </a:moveTo>
                <a:cubicBezTo>
                  <a:pt x="0" y="1366"/>
                  <a:pt x="632" y="0"/>
                  <a:pt x="1412" y="0"/>
                </a:cubicBezTo>
                <a:lnTo>
                  <a:pt x="3600" y="0"/>
                </a:lnTo>
                <a:lnTo>
                  <a:pt x="20188" y="0"/>
                </a:lnTo>
                <a:cubicBezTo>
                  <a:pt x="20968" y="0"/>
                  <a:pt x="21600" y="1366"/>
                  <a:pt x="21600" y="3052"/>
                </a:cubicBezTo>
                <a:lnTo>
                  <a:pt x="21600" y="15258"/>
                </a:lnTo>
                <a:cubicBezTo>
                  <a:pt x="21600" y="16944"/>
                  <a:pt x="20968" y="18310"/>
                  <a:pt x="20188" y="18310"/>
                </a:cubicBezTo>
                <a:lnTo>
                  <a:pt x="9000" y="18310"/>
                </a:lnTo>
                <a:lnTo>
                  <a:pt x="6890" y="21600"/>
                </a:lnTo>
                <a:lnTo>
                  <a:pt x="3600" y="18310"/>
                </a:lnTo>
                <a:lnTo>
                  <a:pt x="1412" y="18310"/>
                </a:lnTo>
                <a:cubicBezTo>
                  <a:pt x="632" y="18310"/>
                  <a:pt x="0" y="16944"/>
                  <a:pt x="0" y="15258"/>
                </a:cubicBezTo>
                <a:lnTo>
                  <a:pt x="0" y="15258"/>
                </a:lnTo>
                <a:lnTo>
                  <a:pt x="0" y="10681"/>
                </a:lnTo>
                <a:close/>
              </a:path>
            </a:pathLst>
          </a:custGeom>
          <a:solidFill>
            <a:srgbClr val="FFFFFF"/>
          </a:solidFill>
          <a:ln w="25400">
            <a:solidFill>
              <a:srgbClr val="00998A"/>
            </a:solidFill>
            <a:bevel/>
          </a:ln>
        </p:spPr>
        <p:txBody>
          <a:bodyPr lIns="65023" tIns="65023" rIns="65023" bIns="65023" anchor="ctr"/>
          <a:lstStyle/>
          <a:p>
            <a:pPr algn="ctr">
              <a:defRPr sz="2200">
                <a:solidFill>
                  <a:srgbClr val="000000"/>
                </a:solidFill>
              </a:defRPr>
            </a:pPr>
          </a:p>
        </p:txBody>
      </p:sp>
      <p:sp>
        <p:nvSpPr>
          <p:cNvPr id="877" name="Ihr Literaturverzeichnis (in MS Word**/LibreOffice*) wird automatisch erstellt"/>
          <p:cNvSpPr/>
          <p:nvPr/>
        </p:nvSpPr>
        <p:spPr>
          <a:xfrm>
            <a:off x="6829393" y="2391346"/>
            <a:ext cx="3887079" cy="10825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lgn="ctr">
              <a:defRPr sz="2200">
                <a:solidFill>
                  <a:srgbClr val="000000"/>
                </a:solidFill>
              </a:defRPr>
            </a:lvl1pPr>
          </a:lstStyle>
          <a:p>
            <a:pPr/>
            <a:r>
              <a:t>Ihr Literaturverzeichnis (in MS Word**/LibreOffice*) wird automatisch erstellt</a:t>
            </a:r>
          </a:p>
        </p:txBody>
      </p:sp>
      <p:sp>
        <p:nvSpPr>
          <p:cNvPr id="878" name="Form"/>
          <p:cNvSpPr/>
          <p:nvPr/>
        </p:nvSpPr>
        <p:spPr>
          <a:xfrm>
            <a:off x="450729" y="4438246"/>
            <a:ext cx="3412532" cy="2138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213"/>
                </a:moveTo>
                <a:cubicBezTo>
                  <a:pt x="0" y="7845"/>
                  <a:pt x="695" y="6735"/>
                  <a:pt x="1553" y="6735"/>
                </a:cubicBezTo>
                <a:lnTo>
                  <a:pt x="12600" y="6735"/>
                </a:lnTo>
                <a:lnTo>
                  <a:pt x="15031" y="0"/>
                </a:lnTo>
                <a:lnTo>
                  <a:pt x="18000" y="6735"/>
                </a:lnTo>
                <a:lnTo>
                  <a:pt x="20047" y="6735"/>
                </a:lnTo>
                <a:cubicBezTo>
                  <a:pt x="20905" y="6735"/>
                  <a:pt x="21600" y="7845"/>
                  <a:pt x="21600" y="9213"/>
                </a:cubicBezTo>
                <a:lnTo>
                  <a:pt x="21600" y="9213"/>
                </a:lnTo>
                <a:lnTo>
                  <a:pt x="21600" y="19123"/>
                </a:lnTo>
                <a:cubicBezTo>
                  <a:pt x="21600" y="20491"/>
                  <a:pt x="20905" y="21600"/>
                  <a:pt x="20047" y="21600"/>
                </a:cubicBezTo>
                <a:lnTo>
                  <a:pt x="1553" y="21600"/>
                </a:lnTo>
                <a:cubicBezTo>
                  <a:pt x="695" y="21600"/>
                  <a:pt x="0" y="20491"/>
                  <a:pt x="0" y="19123"/>
                </a:cubicBezTo>
                <a:lnTo>
                  <a:pt x="0" y="9213"/>
                </a:lnTo>
                <a:close/>
              </a:path>
            </a:pathLst>
          </a:custGeom>
          <a:solidFill>
            <a:srgbClr val="FFFFFF"/>
          </a:solidFill>
          <a:ln w="25400">
            <a:solidFill>
              <a:srgbClr val="00998A"/>
            </a:solidFill>
            <a:bevel/>
          </a:ln>
        </p:spPr>
        <p:txBody>
          <a:bodyPr lIns="65023" tIns="65023" rIns="65023" bIns="65023" anchor="ctr"/>
          <a:lstStyle/>
          <a:p>
            <a:pPr algn="ctr">
              <a:defRPr sz="2200">
                <a:solidFill>
                  <a:srgbClr val="000000"/>
                </a:solidFill>
              </a:defRPr>
            </a:pPr>
          </a:p>
        </p:txBody>
      </p:sp>
      <p:sp>
        <p:nvSpPr>
          <p:cNvPr id="879" name="Literaturstellen werden per Knopfdruck eingelesen…"/>
          <p:cNvSpPr/>
          <p:nvPr/>
        </p:nvSpPr>
        <p:spPr>
          <a:xfrm>
            <a:off x="522568" y="5458371"/>
            <a:ext cx="3268853" cy="765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lgn="ctr">
              <a:defRPr sz="2200">
                <a:solidFill>
                  <a:srgbClr val="000000"/>
                </a:solidFill>
              </a:defRPr>
            </a:lvl1pPr>
          </a:lstStyle>
          <a:p>
            <a:pPr/>
            <a:r>
              <a:t>Literaturstellen werden per Knopfdruck eingelesen…</a:t>
            </a:r>
          </a:p>
        </p:txBody>
      </p:sp>
      <p:grpSp>
        <p:nvGrpSpPr>
          <p:cNvPr id="882" name="Gruppieren"/>
          <p:cNvGrpSpPr/>
          <p:nvPr/>
        </p:nvGrpSpPr>
        <p:grpSpPr>
          <a:xfrm>
            <a:off x="196824" y="4793841"/>
            <a:ext cx="507808" cy="622465"/>
            <a:chOff x="0" y="0"/>
            <a:chExt cx="507807" cy="622463"/>
          </a:xfrm>
        </p:grpSpPr>
        <p:sp>
          <p:nvSpPr>
            <p:cNvPr id="880" name="Oval"/>
            <p:cNvSpPr/>
            <p:nvPr/>
          </p:nvSpPr>
          <p:spPr>
            <a:xfrm>
              <a:off x="0" y="0"/>
              <a:ext cx="507808" cy="622464"/>
            </a:xfrm>
            <a:prstGeom prst="ellipse">
              <a:avLst/>
            </a:prstGeom>
            <a:solidFill>
              <a:schemeClr val="accent1"/>
            </a:solidFill>
            <a:ln w="25400" cap="flat">
              <a:solidFill>
                <a:srgbClr val="525B63"/>
              </a:solidFill>
              <a:prstDash val="solid"/>
              <a:bevel/>
            </a:ln>
            <a:effectLst/>
          </p:spPr>
          <p:txBody>
            <a:bodyPr wrap="square" lIns="65023" tIns="65023" rIns="65023" bIns="65023" numCol="1" anchor="ctr">
              <a:noAutofit/>
            </a:bodyPr>
            <a:lstStyle/>
            <a:p>
              <a:pPr algn="ctr">
                <a:defRPr sz="2400">
                  <a:solidFill>
                    <a:srgbClr val="FFFFFF"/>
                  </a:solidFill>
                </a:defRPr>
              </a:pPr>
            </a:p>
          </p:txBody>
        </p:sp>
        <p:sp>
          <p:nvSpPr>
            <p:cNvPr id="881" name="1"/>
            <p:cNvSpPr/>
            <p:nvPr/>
          </p:nvSpPr>
          <p:spPr>
            <a:xfrm>
              <a:off x="74366" y="87458"/>
              <a:ext cx="359074" cy="447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a:defRPr sz="2200">
                  <a:solidFill>
                    <a:srgbClr val="FFFFFF"/>
                  </a:solidFill>
                </a:defRPr>
              </a:lvl1pPr>
            </a:lstStyle>
            <a:p>
              <a:pPr/>
              <a:r>
                <a:t>1</a:t>
              </a:r>
            </a:p>
          </p:txBody>
        </p:sp>
      </p:grpSp>
      <p:grpSp>
        <p:nvGrpSpPr>
          <p:cNvPr id="885" name="Gruppieren"/>
          <p:cNvGrpSpPr/>
          <p:nvPr/>
        </p:nvGrpSpPr>
        <p:grpSpPr>
          <a:xfrm>
            <a:off x="6494050" y="1791529"/>
            <a:ext cx="507808" cy="622465"/>
            <a:chOff x="0" y="0"/>
            <a:chExt cx="507807" cy="622463"/>
          </a:xfrm>
        </p:grpSpPr>
        <p:sp>
          <p:nvSpPr>
            <p:cNvPr id="883" name="Oval"/>
            <p:cNvSpPr/>
            <p:nvPr/>
          </p:nvSpPr>
          <p:spPr>
            <a:xfrm>
              <a:off x="0" y="0"/>
              <a:ext cx="507808" cy="622464"/>
            </a:xfrm>
            <a:prstGeom prst="ellipse">
              <a:avLst/>
            </a:prstGeom>
            <a:solidFill>
              <a:schemeClr val="accent1"/>
            </a:solidFill>
            <a:ln w="25400" cap="flat">
              <a:solidFill>
                <a:srgbClr val="525B63"/>
              </a:solidFill>
              <a:prstDash val="solid"/>
              <a:bevel/>
            </a:ln>
            <a:effectLst/>
          </p:spPr>
          <p:txBody>
            <a:bodyPr wrap="square" lIns="65023" tIns="65023" rIns="65023" bIns="65023" numCol="1" anchor="ctr">
              <a:noAutofit/>
            </a:bodyPr>
            <a:lstStyle/>
            <a:p>
              <a:pPr algn="ctr">
                <a:defRPr sz="2400">
                  <a:solidFill>
                    <a:srgbClr val="FFFFFF"/>
                  </a:solidFill>
                </a:defRPr>
              </a:pPr>
            </a:p>
          </p:txBody>
        </p:sp>
        <p:sp>
          <p:nvSpPr>
            <p:cNvPr id="884" name="3"/>
            <p:cNvSpPr/>
            <p:nvPr/>
          </p:nvSpPr>
          <p:spPr>
            <a:xfrm>
              <a:off x="74366" y="87458"/>
              <a:ext cx="359074" cy="447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a:defRPr sz="2200">
                  <a:solidFill>
                    <a:srgbClr val="FFFFFF"/>
                  </a:solidFill>
                </a:defRPr>
              </a:lvl1pPr>
            </a:lstStyle>
            <a:p>
              <a:pPr/>
              <a:r>
                <a:t>3</a:t>
              </a:r>
            </a:p>
          </p:txBody>
        </p:sp>
      </p:grpSp>
      <p:sp>
        <p:nvSpPr>
          <p:cNvPr id="886" name="Form"/>
          <p:cNvSpPr/>
          <p:nvPr/>
        </p:nvSpPr>
        <p:spPr>
          <a:xfrm>
            <a:off x="1249594" y="7181993"/>
            <a:ext cx="4220142" cy="1782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681" y="0"/>
                  <a:pt x="1521" y="0"/>
                </a:cubicBezTo>
                <a:lnTo>
                  <a:pt x="10189" y="0"/>
                </a:lnTo>
                <a:lnTo>
                  <a:pt x="15945" y="0"/>
                </a:lnTo>
                <a:cubicBezTo>
                  <a:pt x="16785" y="0"/>
                  <a:pt x="17466" y="1612"/>
                  <a:pt x="17466" y="3600"/>
                </a:cubicBezTo>
                <a:lnTo>
                  <a:pt x="17466" y="3600"/>
                </a:lnTo>
                <a:lnTo>
                  <a:pt x="21600" y="6028"/>
                </a:lnTo>
                <a:lnTo>
                  <a:pt x="17466" y="9000"/>
                </a:lnTo>
                <a:lnTo>
                  <a:pt x="17466" y="18000"/>
                </a:lnTo>
                <a:cubicBezTo>
                  <a:pt x="17466" y="19988"/>
                  <a:pt x="16785" y="21600"/>
                  <a:pt x="15945" y="21600"/>
                </a:cubicBezTo>
                <a:lnTo>
                  <a:pt x="1521" y="21600"/>
                </a:lnTo>
                <a:cubicBezTo>
                  <a:pt x="681" y="21600"/>
                  <a:pt x="0" y="19988"/>
                  <a:pt x="0" y="18000"/>
                </a:cubicBezTo>
                <a:lnTo>
                  <a:pt x="0" y="3600"/>
                </a:lnTo>
                <a:close/>
              </a:path>
            </a:pathLst>
          </a:custGeom>
          <a:solidFill>
            <a:srgbClr val="FFFFFF"/>
          </a:solidFill>
          <a:ln w="25400">
            <a:solidFill>
              <a:srgbClr val="00998A"/>
            </a:solidFill>
            <a:bevel/>
          </a:ln>
        </p:spPr>
        <p:txBody>
          <a:bodyPr lIns="65023" tIns="65023" rIns="65023" bIns="65023" anchor="ctr"/>
          <a:lstStyle/>
          <a:p>
            <a:pPr algn="ctr">
              <a:defRPr sz="2200">
                <a:solidFill>
                  <a:srgbClr val="000000"/>
                </a:solidFill>
              </a:defRPr>
            </a:pPr>
          </a:p>
        </p:txBody>
      </p:sp>
      <p:sp>
        <p:nvSpPr>
          <p:cNvPr id="887" name="Per Knopfdruck erscheint die ausgewählte Literaturstelle in Ihrem Text"/>
          <p:cNvSpPr/>
          <p:nvPr/>
        </p:nvSpPr>
        <p:spPr>
          <a:xfrm>
            <a:off x="1336627" y="7532155"/>
            <a:ext cx="3238466" cy="10825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lgn="ctr">
              <a:defRPr sz="2200">
                <a:solidFill>
                  <a:srgbClr val="000000"/>
                </a:solidFill>
              </a:defRPr>
            </a:lvl1pPr>
          </a:lstStyle>
          <a:p>
            <a:pPr/>
            <a:r>
              <a:t>Per Knopfdruck erscheint die ausgewählte Literaturstelle in Ihrem Text</a:t>
            </a:r>
          </a:p>
        </p:txBody>
      </p:sp>
      <p:grpSp>
        <p:nvGrpSpPr>
          <p:cNvPr id="890" name="Gruppieren"/>
          <p:cNvGrpSpPr/>
          <p:nvPr/>
        </p:nvGrpSpPr>
        <p:grpSpPr>
          <a:xfrm>
            <a:off x="995690" y="6870761"/>
            <a:ext cx="507808" cy="622465"/>
            <a:chOff x="0" y="0"/>
            <a:chExt cx="507807" cy="622463"/>
          </a:xfrm>
        </p:grpSpPr>
        <p:sp>
          <p:nvSpPr>
            <p:cNvPr id="888" name="Oval"/>
            <p:cNvSpPr/>
            <p:nvPr/>
          </p:nvSpPr>
          <p:spPr>
            <a:xfrm>
              <a:off x="0" y="0"/>
              <a:ext cx="507808" cy="622464"/>
            </a:xfrm>
            <a:prstGeom prst="ellipse">
              <a:avLst/>
            </a:prstGeom>
            <a:solidFill>
              <a:schemeClr val="accent1"/>
            </a:solidFill>
            <a:ln w="25400" cap="flat">
              <a:solidFill>
                <a:srgbClr val="525B63"/>
              </a:solidFill>
              <a:prstDash val="solid"/>
              <a:bevel/>
            </a:ln>
            <a:effectLst/>
          </p:spPr>
          <p:txBody>
            <a:bodyPr wrap="square" lIns="65023" tIns="65023" rIns="65023" bIns="65023" numCol="1" anchor="ctr">
              <a:noAutofit/>
            </a:bodyPr>
            <a:lstStyle/>
            <a:p>
              <a:pPr algn="ctr">
                <a:defRPr sz="2400">
                  <a:solidFill>
                    <a:srgbClr val="FFFFFF"/>
                  </a:solidFill>
                </a:defRPr>
              </a:pPr>
            </a:p>
          </p:txBody>
        </p:sp>
        <p:sp>
          <p:nvSpPr>
            <p:cNvPr id="889" name="2"/>
            <p:cNvSpPr/>
            <p:nvPr/>
          </p:nvSpPr>
          <p:spPr>
            <a:xfrm>
              <a:off x="74366" y="87458"/>
              <a:ext cx="359074" cy="447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a:defRPr sz="2200">
                  <a:solidFill>
                    <a:srgbClr val="FFFFFF"/>
                  </a:solidFill>
                </a:defRPr>
              </a:lvl1pPr>
            </a:lstStyle>
            <a:p>
              <a:pPr/>
              <a:r>
                <a:t>2</a:t>
              </a:r>
            </a:p>
          </p:txBody>
        </p:sp>
      </p:grpSp>
      <p:sp>
        <p:nvSpPr>
          <p:cNvPr id="891" name="*Für Apple Pages ist mir nur das kostenpflichtige Programm &quot;Papers&quot; bekannt. ** „Light-“Varianten von MS Office werden nicht unterstützt.  *** Hilfe für Zotero: https://zotero-manual.github.io/ , https://www.zotero.org/support/quick_start_guide"/>
          <p:cNvSpPr txBox="1"/>
          <p:nvPr/>
        </p:nvSpPr>
        <p:spPr>
          <a:xfrm>
            <a:off x="829823" y="9096024"/>
            <a:ext cx="7817381" cy="460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1100"/>
            </a:pPr>
            <a:r>
              <a:t>*Für Apple Pages ist mir nur das kostenpflichtige Programm "Papers" bekannt. ** „Light-“Varianten von MS Office werden nicht unterstützt. </a:t>
            </a:r>
            <a:br/>
            <a:r>
              <a:t>*** Hilfe für Zotero: </a:t>
            </a:r>
            <a:r>
              <a:rPr u="sng">
                <a:solidFill>
                  <a:srgbClr val="0070C0"/>
                </a:solidFill>
                <a:uFill>
                  <a:solidFill>
                    <a:srgbClr val="0070C0"/>
                  </a:solidFill>
                </a:uFill>
                <a:hlinkClick r:id="rId6" invalidUrl="" action="" tgtFrame="" tooltip="" history="1" highlightClick="0" endSnd="0"/>
              </a:rPr>
              <a:t>https://zotero-manual.github.io/</a:t>
            </a:r>
            <a:r>
              <a:t> , </a:t>
            </a:r>
            <a:r>
              <a:rPr u="sng">
                <a:solidFill>
                  <a:srgbClr val="0070C0"/>
                </a:solidFill>
                <a:uFill>
                  <a:solidFill>
                    <a:srgbClr val="0070C0"/>
                  </a:solidFill>
                </a:uFill>
                <a:hlinkClick r:id="rId7" invalidUrl="" action="" tgtFrame="" tooltip="" history="1" highlightClick="0" endSnd="0"/>
              </a:rPr>
              <a:t>https://www.zotero.org/support/quick_start_guide</a:t>
            </a:r>
          </a:p>
        </p:txBody>
      </p:sp>
      <p:sp>
        <p:nvSpPr>
          <p:cNvPr id="892" name="https://www.zotero.org/"/>
          <p:cNvSpPr txBox="1"/>
          <p:nvPr/>
        </p:nvSpPr>
        <p:spPr>
          <a:xfrm>
            <a:off x="609543" y="1243695"/>
            <a:ext cx="3094904"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2400"/>
            </a:pPr>
            <a:r>
              <a:rPr u="sng">
                <a:solidFill>
                  <a:srgbClr val="0070C0"/>
                </a:solidFill>
                <a:uFill>
                  <a:solidFill>
                    <a:srgbClr val="0070C0"/>
                  </a:solidFill>
                </a:uFill>
                <a:hlinkClick r:id="rId2" invalidUrl="" action="" tgtFrame="" tooltip="" history="1" highlightClick="0" endSnd="0"/>
              </a:rPr>
              <a:t>https://www.zotero.org/</a:t>
            </a:r>
            <a:r>
              <a:t> </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5" name="Online-Lösung: Google Docs mit Zotero"/>
          <p:cNvSpPr txBox="1"/>
          <p:nvPr>
            <p:ph type="body" idx="21"/>
          </p:nvPr>
        </p:nvSpPr>
        <p:spPr>
          <a:prstGeom prst="rect">
            <a:avLst/>
          </a:prstGeom>
        </p:spPr>
        <p:txBody>
          <a:bodyPr/>
          <a:lstStyle/>
          <a:p>
            <a:pPr/>
            <a:r>
              <a:t>Online-Lösung: Google Docs mit Zotero</a:t>
            </a:r>
          </a:p>
        </p:txBody>
      </p:sp>
      <p:grpSp>
        <p:nvGrpSpPr>
          <p:cNvPr id="898" name="Bild"/>
          <p:cNvGrpSpPr/>
          <p:nvPr/>
        </p:nvGrpSpPr>
        <p:grpSpPr>
          <a:xfrm>
            <a:off x="1703129" y="2557432"/>
            <a:ext cx="8880606" cy="5598439"/>
            <a:chOff x="0" y="0"/>
            <a:chExt cx="8880604" cy="5598438"/>
          </a:xfrm>
        </p:grpSpPr>
        <p:pic>
          <p:nvPicPr>
            <p:cNvPr id="897" name="Bild" descr="Bild"/>
            <p:cNvPicPr>
              <a:picLocks noChangeAspect="1"/>
            </p:cNvPicPr>
            <p:nvPr/>
          </p:nvPicPr>
          <p:blipFill>
            <a:blip r:embed="rId2">
              <a:extLst/>
            </a:blip>
            <a:stretch>
              <a:fillRect/>
            </a:stretch>
          </p:blipFill>
          <p:spPr>
            <a:xfrm>
              <a:off x="215900" y="139700"/>
              <a:ext cx="8448805" cy="5039639"/>
            </a:xfrm>
            <a:prstGeom prst="rect">
              <a:avLst/>
            </a:prstGeom>
            <a:ln>
              <a:noFill/>
            </a:ln>
            <a:effectLst/>
          </p:spPr>
        </p:pic>
        <p:pic>
          <p:nvPicPr>
            <p:cNvPr id="896" name="Bild" descr="Bild"/>
            <p:cNvPicPr>
              <a:picLocks noChangeAspect="0"/>
            </p:cNvPicPr>
            <p:nvPr/>
          </p:nvPicPr>
          <p:blipFill>
            <a:blip r:embed="rId3">
              <a:extLst/>
            </a:blip>
            <a:stretch>
              <a:fillRect/>
            </a:stretch>
          </p:blipFill>
          <p:spPr>
            <a:xfrm>
              <a:off x="0" y="0"/>
              <a:ext cx="8880605" cy="5598439"/>
            </a:xfrm>
            <a:prstGeom prst="rect">
              <a:avLst/>
            </a:prstGeom>
            <a:effectLst/>
          </p:spPr>
        </p:pic>
      </p:grpSp>
      <p:sp>
        <p:nvSpPr>
          <p:cNvPr id="899" name="Dafür muss der Zotero Connector in Ihrem Browser installiert sein."/>
          <p:cNvSpPr txBox="1"/>
          <p:nvPr/>
        </p:nvSpPr>
        <p:spPr>
          <a:xfrm>
            <a:off x="1429552" y="1720796"/>
            <a:ext cx="7425703" cy="447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2200"/>
            </a:pPr>
            <a:r>
              <a:t>Dafür muss der </a:t>
            </a:r>
            <a:r>
              <a:rPr u="sng">
                <a:solidFill>
                  <a:srgbClr val="0070C0"/>
                </a:solidFill>
                <a:uFill>
                  <a:solidFill>
                    <a:srgbClr val="0070C0"/>
                  </a:solidFill>
                </a:uFill>
                <a:hlinkClick r:id="rId4" invalidUrl="" action="" tgtFrame="" tooltip="" history="1" highlightClick="0" endSnd="0"/>
              </a:rPr>
              <a:t>Zotero Connector</a:t>
            </a:r>
            <a:r>
              <a:t> in Ihrem Browser installiert sein.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2" name="Zur Qualität von Quellen"/>
          <p:cNvSpPr txBox="1"/>
          <p:nvPr>
            <p:ph type="body" idx="21"/>
          </p:nvPr>
        </p:nvSpPr>
        <p:spPr>
          <a:prstGeom prst="rect">
            <a:avLst/>
          </a:prstGeom>
        </p:spPr>
        <p:txBody>
          <a:bodyPr/>
          <a:lstStyle/>
          <a:p>
            <a:pPr/>
            <a:r>
              <a:t>Zur Qualität von Quellen</a:t>
            </a:r>
          </a:p>
        </p:txBody>
      </p:sp>
      <p:sp>
        <p:nvSpPr>
          <p:cNvPr id="903" name="Linie"/>
          <p:cNvSpPr/>
          <p:nvPr/>
        </p:nvSpPr>
        <p:spPr>
          <a:xfrm>
            <a:off x="418515" y="1937029"/>
            <a:ext cx="12167770" cy="700229"/>
          </a:xfrm>
          <a:prstGeom prst="line">
            <a:avLst/>
          </a:prstGeom>
          <a:ln w="12700">
            <a:solidFill>
              <a:schemeClr val="accent1">
                <a:lumOff val="12843"/>
              </a:schemeClr>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904" name="hohe Qualität"/>
          <p:cNvSpPr txBox="1"/>
          <p:nvPr/>
        </p:nvSpPr>
        <p:spPr>
          <a:xfrm>
            <a:off x="450332" y="1341564"/>
            <a:ext cx="2109327" cy="574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i="1" sz="3000"/>
            </a:lvl1pPr>
          </a:lstStyle>
          <a:p>
            <a:pPr/>
            <a:r>
              <a:t>hohe Qualität</a:t>
            </a:r>
          </a:p>
        </p:txBody>
      </p:sp>
      <p:sp>
        <p:nvSpPr>
          <p:cNvPr id="905" name="geringe Qualität"/>
          <p:cNvSpPr txBox="1"/>
          <p:nvPr/>
        </p:nvSpPr>
        <p:spPr>
          <a:xfrm>
            <a:off x="10326429" y="2734361"/>
            <a:ext cx="2485676" cy="574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i="1" sz="3000"/>
            </a:lvl1pPr>
          </a:lstStyle>
          <a:p>
            <a:pPr/>
            <a:r>
              <a:t>geringe Qualität</a:t>
            </a:r>
          </a:p>
        </p:txBody>
      </p:sp>
      <p:sp>
        <p:nvSpPr>
          <p:cNvPr id="906" name="Überblicksarbeit"/>
          <p:cNvSpPr txBox="1"/>
          <p:nvPr/>
        </p:nvSpPr>
        <p:spPr>
          <a:xfrm>
            <a:off x="178338" y="3176479"/>
            <a:ext cx="1612513" cy="399924"/>
          </a:xfrm>
          <a:prstGeom prst="rect">
            <a:avLst/>
          </a:prstGeom>
          <a:ln w="3175">
            <a:solidFill>
              <a:schemeClr val="accent1">
                <a:lumOff val="12843"/>
              </a:schemeClr>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Überblicksarbeit</a:t>
            </a:r>
          </a:p>
        </p:txBody>
      </p:sp>
      <p:sp>
        <p:nvSpPr>
          <p:cNvPr id="907" name="Fachartikel mit Peer-Review"/>
          <p:cNvSpPr txBox="1"/>
          <p:nvPr/>
        </p:nvSpPr>
        <p:spPr>
          <a:xfrm>
            <a:off x="997117" y="3908151"/>
            <a:ext cx="2636971" cy="399924"/>
          </a:xfrm>
          <a:prstGeom prst="rect">
            <a:avLst/>
          </a:prstGeom>
          <a:ln w="3175">
            <a:solidFill>
              <a:schemeClr val="accent1">
                <a:lumOff val="12843"/>
              </a:schemeClr>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Fachartikel mit Peer-Review</a:t>
            </a:r>
          </a:p>
        </p:txBody>
      </p:sp>
      <p:sp>
        <p:nvSpPr>
          <p:cNvPr id="908" name="Fach- oder Lehrbuch"/>
          <p:cNvSpPr txBox="1"/>
          <p:nvPr/>
        </p:nvSpPr>
        <p:spPr>
          <a:xfrm>
            <a:off x="4233261" y="3180667"/>
            <a:ext cx="1978408" cy="399924"/>
          </a:xfrm>
          <a:prstGeom prst="rect">
            <a:avLst/>
          </a:prstGeom>
          <a:ln w="3175">
            <a:solidFill>
              <a:schemeClr val="accent1">
                <a:lumOff val="12843"/>
              </a:schemeClr>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Fach- oder Lehrbuch</a:t>
            </a:r>
          </a:p>
        </p:txBody>
      </p:sp>
      <p:sp>
        <p:nvSpPr>
          <p:cNvPr id="909" name="Populärliteratur"/>
          <p:cNvSpPr txBox="1"/>
          <p:nvPr/>
        </p:nvSpPr>
        <p:spPr>
          <a:xfrm>
            <a:off x="9003668" y="4239785"/>
            <a:ext cx="1541969" cy="399924"/>
          </a:xfrm>
          <a:prstGeom prst="rect">
            <a:avLst/>
          </a:prstGeom>
          <a:ln w="3175">
            <a:solidFill>
              <a:schemeClr val="accent1">
                <a:lumOff val="12843"/>
              </a:schemeClr>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Populärliteratur</a:t>
            </a:r>
          </a:p>
        </p:txBody>
      </p:sp>
      <p:sp>
        <p:nvSpPr>
          <p:cNvPr id="910" name="sonstige wiss. Literatur"/>
          <p:cNvSpPr txBox="1"/>
          <p:nvPr/>
        </p:nvSpPr>
        <p:spPr>
          <a:xfrm>
            <a:off x="5062793" y="3908151"/>
            <a:ext cx="2250874" cy="399924"/>
          </a:xfrm>
          <a:prstGeom prst="rect">
            <a:avLst/>
          </a:prstGeom>
          <a:ln w="3175">
            <a:solidFill>
              <a:schemeClr val="accent1">
                <a:lumOff val="12843"/>
              </a:schemeClr>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sonstige wiss. Literatur</a:t>
            </a:r>
          </a:p>
        </p:txBody>
      </p:sp>
      <p:sp>
        <p:nvSpPr>
          <p:cNvPr id="911" name="Publikation mit Interessenskonflikt"/>
          <p:cNvSpPr txBox="1"/>
          <p:nvPr/>
        </p:nvSpPr>
        <p:spPr>
          <a:xfrm>
            <a:off x="6731853" y="3554524"/>
            <a:ext cx="3277789" cy="399924"/>
          </a:xfrm>
          <a:prstGeom prst="rect">
            <a:avLst/>
          </a:prstGeom>
          <a:ln w="3175">
            <a:solidFill>
              <a:schemeClr val="accent1">
                <a:lumOff val="12843"/>
              </a:schemeClr>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Publikation mit Interessenskonflikt</a:t>
            </a:r>
          </a:p>
        </p:txBody>
      </p:sp>
      <p:sp>
        <p:nvSpPr>
          <p:cNvPr id="912" name="Skript"/>
          <p:cNvSpPr txBox="1"/>
          <p:nvPr/>
        </p:nvSpPr>
        <p:spPr>
          <a:xfrm>
            <a:off x="11170418" y="4649651"/>
            <a:ext cx="669538" cy="399924"/>
          </a:xfrm>
          <a:prstGeom prst="rect">
            <a:avLst/>
          </a:prstGeom>
          <a:ln w="3175">
            <a:solidFill>
              <a:schemeClr val="accent1">
                <a:lumOff val="12843"/>
              </a:schemeClr>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Skript</a:t>
            </a:r>
          </a:p>
        </p:txBody>
      </p:sp>
      <p:pic>
        <p:nvPicPr>
          <p:cNvPr id="913" name="Bild" descr="Bild">
            <a:hlinkClick r:id="rId2" invalidUrl="" action="" tgtFrame="" tooltip="" history="1" highlightClick="0" endSnd="0"/>
          </p:cNvPr>
          <p:cNvPicPr>
            <a:picLocks noChangeAspect="1"/>
          </p:cNvPicPr>
          <p:nvPr/>
        </p:nvPicPr>
        <p:blipFill>
          <a:blip r:embed="rId3">
            <a:extLst/>
          </a:blip>
          <a:stretch>
            <a:fillRect/>
          </a:stretch>
        </p:blipFill>
        <p:spPr>
          <a:xfrm>
            <a:off x="245646" y="4425734"/>
            <a:ext cx="4650817" cy="2268577"/>
          </a:xfrm>
          <a:prstGeom prst="rect">
            <a:avLst/>
          </a:prstGeom>
          <a:ln w="12700">
            <a:miter lim="400000"/>
          </a:ln>
          <a:effectLst>
            <a:outerShdw sx="100000" sy="100000" kx="0" ky="0" algn="b" rotWithShape="0" blurRad="495300" dist="0" dir="0">
              <a:srgbClr val="000000">
                <a:alpha val="75000"/>
              </a:srgbClr>
            </a:outerShdw>
          </a:effectLst>
        </p:spPr>
      </p:pic>
      <p:pic>
        <p:nvPicPr>
          <p:cNvPr id="914" name="Bild" descr="Bild"/>
          <p:cNvPicPr>
            <a:picLocks noChangeAspect="1"/>
          </p:cNvPicPr>
          <p:nvPr/>
        </p:nvPicPr>
        <p:blipFill>
          <a:blip r:embed="rId4">
            <a:extLst/>
          </a:blip>
          <a:stretch>
            <a:fillRect/>
          </a:stretch>
        </p:blipFill>
        <p:spPr>
          <a:xfrm>
            <a:off x="5389676" y="4865375"/>
            <a:ext cx="2057039" cy="2767317"/>
          </a:xfrm>
          <a:prstGeom prst="rect">
            <a:avLst/>
          </a:prstGeom>
          <a:ln w="12700">
            <a:miter lim="400000"/>
          </a:ln>
          <a:effectLst>
            <a:outerShdw sx="100000" sy="100000" kx="0" ky="0" algn="b" rotWithShape="0" blurRad="495300" dist="0" dir="0">
              <a:srgbClr val="000000">
                <a:alpha val="75000"/>
              </a:srgbClr>
            </a:outerShdw>
          </a:effectLst>
        </p:spPr>
      </p:pic>
      <p:pic>
        <p:nvPicPr>
          <p:cNvPr id="915" name="Bild" descr="Bild"/>
          <p:cNvPicPr>
            <a:picLocks noChangeAspect="1"/>
          </p:cNvPicPr>
          <p:nvPr/>
        </p:nvPicPr>
        <p:blipFill>
          <a:blip r:embed="rId5">
            <a:extLst/>
          </a:blip>
          <a:stretch>
            <a:fillRect/>
          </a:stretch>
        </p:blipFill>
        <p:spPr>
          <a:xfrm>
            <a:off x="7939927" y="5816901"/>
            <a:ext cx="1468914" cy="2607320"/>
          </a:xfrm>
          <a:prstGeom prst="rect">
            <a:avLst/>
          </a:prstGeom>
          <a:ln w="12700">
            <a:miter lim="400000"/>
          </a:ln>
          <a:effectLst>
            <a:outerShdw sx="100000" sy="100000" kx="0" ky="0" algn="b" rotWithShape="0" blurRad="495300" dist="0" dir="0">
              <a:srgbClr val="000000">
                <a:alpha val="75000"/>
              </a:srgbClr>
            </a:outerShdw>
          </a:effectLst>
        </p:spPr>
      </p:pic>
      <p:pic>
        <p:nvPicPr>
          <p:cNvPr id="916" name="Bild" descr="Bild"/>
          <p:cNvPicPr>
            <a:picLocks noChangeAspect="1"/>
          </p:cNvPicPr>
          <p:nvPr/>
        </p:nvPicPr>
        <p:blipFill>
          <a:blip r:embed="rId6">
            <a:extLst/>
          </a:blip>
          <a:stretch>
            <a:fillRect/>
          </a:stretch>
        </p:blipFill>
        <p:spPr>
          <a:xfrm>
            <a:off x="9902054" y="6730590"/>
            <a:ext cx="2729069" cy="2064296"/>
          </a:xfrm>
          <a:prstGeom prst="rect">
            <a:avLst/>
          </a:prstGeom>
          <a:ln w="12700">
            <a:miter lim="400000"/>
          </a:ln>
          <a:effectLst>
            <a:outerShdw sx="100000" sy="100000" kx="0" ky="0" algn="b" rotWithShape="0" blurRad="495300" dist="0" dir="0">
              <a:srgbClr val="000000">
                <a:alpha val="75000"/>
              </a:srgbClr>
            </a:outerShdw>
          </a:effectLst>
        </p:spPr>
      </p:pic>
      <p:sp>
        <p:nvSpPr>
          <p:cNvPr id="917" name="Wikipedia"/>
          <p:cNvSpPr txBox="1"/>
          <p:nvPr/>
        </p:nvSpPr>
        <p:spPr>
          <a:xfrm>
            <a:off x="10569053" y="5170051"/>
            <a:ext cx="1022819" cy="399924"/>
          </a:xfrm>
          <a:prstGeom prst="rect">
            <a:avLst/>
          </a:prstGeom>
          <a:ln w="3175">
            <a:solidFill>
              <a:schemeClr val="accent1">
                <a:lumOff val="12843"/>
              </a:schemeClr>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Wikipedia</a:t>
            </a:r>
          </a:p>
        </p:txBody>
      </p:sp>
      <p:sp>
        <p:nvSpPr>
          <p:cNvPr id="918" name="https://journals.plos.org/plosone/"/>
          <p:cNvSpPr txBox="1"/>
          <p:nvPr/>
        </p:nvSpPr>
        <p:spPr>
          <a:xfrm>
            <a:off x="1112920" y="6922187"/>
            <a:ext cx="3262670"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r>
              <a:rPr u="sng">
                <a:solidFill>
                  <a:srgbClr val="0070C0"/>
                </a:solidFill>
                <a:uFill>
                  <a:solidFill>
                    <a:srgbClr val="0070C0"/>
                  </a:solidFill>
                </a:uFill>
                <a:hlinkClick r:id="rId7" invalidUrl="" action="" tgtFrame="" tooltip="" history="1" highlightClick="0" endSnd="0"/>
              </a:rPr>
              <a:t>https://journals.plos.org/plosone/</a:t>
            </a:r>
            <a:r>
              <a:t> </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1" name="Wie man Fachliteratur liest"/>
          <p:cNvSpPr txBox="1"/>
          <p:nvPr>
            <p:ph type="title"/>
          </p:nvPr>
        </p:nvSpPr>
        <p:spPr>
          <a:prstGeom prst="rect">
            <a:avLst/>
          </a:prstGeom>
        </p:spPr>
        <p:txBody>
          <a:bodyPr/>
          <a:lstStyle/>
          <a:p>
            <a:pPr/>
            <a:r>
              <a:t>Wie man Fachliteratur liest</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924" name="Lesen Sie nach dem Trichterprinzip"/>
          <p:cNvSpPr txBox="1"/>
          <p:nvPr>
            <p:ph type="body" idx="21"/>
          </p:nvPr>
        </p:nvSpPr>
        <p:spPr>
          <a:prstGeom prst="rect">
            <a:avLst/>
          </a:prstGeom>
        </p:spPr>
        <p:txBody>
          <a:bodyPr/>
          <a:lstStyle/>
          <a:p>
            <a:pPr/>
            <a:r>
              <a:t>Lesen Sie nach dem Trichterprinzip</a:t>
            </a:r>
          </a:p>
        </p:txBody>
      </p:sp>
      <p:sp>
        <p:nvSpPr>
          <p:cNvPr id="925" name="Lesen Sie die Artikel nicht „von vorne bis hinten“. Lesen Sie zuerst die Stellen mit der höchsten Informationsdichte.…"/>
          <p:cNvSpPr/>
          <p:nvPr/>
        </p:nvSpPr>
        <p:spPr>
          <a:xfrm>
            <a:off x="7518306" y="2655541"/>
            <a:ext cx="4980110" cy="47782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p>
            <a:pPr marL="568157" marR="127000" indent="-441157" defTabSz="1300480">
              <a:spcBef>
                <a:spcPts val="1000"/>
              </a:spcBef>
              <a:buClr>
                <a:schemeClr val="accent5"/>
              </a:buClr>
              <a:buSzPct val="70000"/>
              <a:buFont typeface="Arial"/>
              <a:buChar char="▶︎"/>
              <a:defRPr>
                <a:solidFill>
                  <a:srgbClr val="000000"/>
                </a:solidFill>
              </a:defRPr>
            </a:pPr>
            <a:r>
              <a:t>Lesen Sie die Artikel nicht „von vorne bis hinten“. Lesen Sie zuerst die Stellen mit der höchsten Informationsdichte.</a:t>
            </a:r>
          </a:p>
          <a:p>
            <a:pPr marL="568157" marR="127000" indent="-441157" defTabSz="1300480">
              <a:spcBef>
                <a:spcPts val="1000"/>
              </a:spcBef>
              <a:buClr>
                <a:schemeClr val="accent5"/>
              </a:buClr>
              <a:buSzPct val="70000"/>
              <a:buFont typeface="Arial"/>
              <a:buChar char="▶︎"/>
              <a:defRPr>
                <a:solidFill>
                  <a:srgbClr val="000000"/>
                </a:solidFill>
              </a:defRPr>
            </a:pPr>
            <a:r>
              <a:t>Es ist nicht notwendig, einen fremdsprachigen Artikel Wort für Wort zu übersetzen. Bei den ersten Fachartikeln in englischer Sprache werden Sie für das Lesen wahrscheinlich einige Zeit benötigen. Da sich der wissenschaftliche „Jargon“ allerdings in den meisten Veröffentlichungen wiederfindet, werden Sie nach wenigen Übungseinheiten deutlich schneller werden. </a:t>
            </a:r>
          </a:p>
          <a:p>
            <a:pPr marL="568157" marR="127000" indent="-441157" defTabSz="1300480">
              <a:spcBef>
                <a:spcPts val="1000"/>
              </a:spcBef>
              <a:buClr>
                <a:schemeClr val="accent5"/>
              </a:buClr>
              <a:buSzPct val="70000"/>
              <a:buFont typeface="Arial"/>
              <a:buChar char="▶︎"/>
              <a:defRPr>
                <a:solidFill>
                  <a:srgbClr val="000000"/>
                </a:solidFill>
              </a:defRPr>
            </a:pPr>
            <a:r>
              <a:t>Fazit: lesen, lesen, lesen!</a:t>
            </a:r>
          </a:p>
          <a:p>
            <a:pPr marL="568157" marR="127000" indent="-441157" defTabSz="1300480">
              <a:spcBef>
                <a:spcPts val="1000"/>
              </a:spcBef>
              <a:buClr>
                <a:schemeClr val="accent5"/>
              </a:buClr>
              <a:buSzPct val="70000"/>
              <a:buFont typeface="Arial"/>
              <a:buChar char="▶︎"/>
              <a:defRPr>
                <a:solidFill>
                  <a:srgbClr val="000000"/>
                </a:solidFill>
              </a:defRPr>
            </a:pPr>
            <a:r>
              <a:t>Falls Sie an gemeinsamen Themen arbeiten, besprechen Sie die Artikel gemeinsam („Journal Club“).</a:t>
            </a:r>
          </a:p>
        </p:txBody>
      </p:sp>
      <p:grpSp>
        <p:nvGrpSpPr>
          <p:cNvPr id="928" name="Gruppieren"/>
          <p:cNvGrpSpPr/>
          <p:nvPr/>
        </p:nvGrpSpPr>
        <p:grpSpPr>
          <a:xfrm>
            <a:off x="1300479" y="3304674"/>
            <a:ext cx="5973588" cy="1578638"/>
            <a:chOff x="0" y="0"/>
            <a:chExt cx="5973586" cy="1578637"/>
          </a:xfrm>
        </p:grpSpPr>
        <p:sp>
          <p:nvSpPr>
            <p:cNvPr id="926" name="Dreieck"/>
            <p:cNvSpPr/>
            <p:nvPr/>
          </p:nvSpPr>
          <p:spPr>
            <a:xfrm>
              <a:off x="0" y="0"/>
              <a:ext cx="5973587" cy="1277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21600" y="0"/>
                  </a:lnTo>
                  <a:lnTo>
                    <a:pt x="0" y="0"/>
                  </a:lnTo>
                  <a:close/>
                </a:path>
              </a:pathLst>
            </a:cu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p>
          </p:txBody>
        </p:sp>
        <p:sp>
          <p:nvSpPr>
            <p:cNvPr id="927" name="Rechteck"/>
            <p:cNvSpPr/>
            <p:nvPr/>
          </p:nvSpPr>
          <p:spPr>
            <a:xfrm>
              <a:off x="1525763" y="590761"/>
              <a:ext cx="3053011" cy="987877"/>
            </a:xfrm>
            <a:prstGeom prst="rect">
              <a:avLst/>
            </a:pr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p>
          </p:txBody>
        </p:sp>
      </p:grpSp>
      <p:grpSp>
        <p:nvGrpSpPr>
          <p:cNvPr id="931" name="Gruppieren"/>
          <p:cNvGrpSpPr/>
          <p:nvPr/>
        </p:nvGrpSpPr>
        <p:grpSpPr>
          <a:xfrm>
            <a:off x="2420337" y="5225682"/>
            <a:ext cx="4103865" cy="1084528"/>
            <a:chOff x="0" y="0"/>
            <a:chExt cx="4103863" cy="1084526"/>
          </a:xfrm>
        </p:grpSpPr>
        <p:sp>
          <p:nvSpPr>
            <p:cNvPr id="929" name="Dreieck"/>
            <p:cNvSpPr/>
            <p:nvPr/>
          </p:nvSpPr>
          <p:spPr>
            <a:xfrm>
              <a:off x="0" y="-1"/>
              <a:ext cx="4103864" cy="877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21600" y="0"/>
                  </a:lnTo>
                  <a:lnTo>
                    <a:pt x="0" y="0"/>
                  </a:lnTo>
                  <a:close/>
                </a:path>
              </a:pathLst>
            </a:cu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p>
          </p:txBody>
        </p:sp>
        <p:sp>
          <p:nvSpPr>
            <p:cNvPr id="930" name="Rechteck"/>
            <p:cNvSpPr/>
            <p:nvPr/>
          </p:nvSpPr>
          <p:spPr>
            <a:xfrm>
              <a:off x="1048202" y="405854"/>
              <a:ext cx="2097424" cy="678673"/>
            </a:xfrm>
            <a:prstGeom prst="rect">
              <a:avLst/>
            </a:pr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p>
          </p:txBody>
        </p:sp>
      </p:grpSp>
      <p:grpSp>
        <p:nvGrpSpPr>
          <p:cNvPr id="934" name="Gruppieren"/>
          <p:cNvGrpSpPr/>
          <p:nvPr/>
        </p:nvGrpSpPr>
        <p:grpSpPr>
          <a:xfrm>
            <a:off x="3212923" y="6550327"/>
            <a:ext cx="2518693" cy="665615"/>
            <a:chOff x="0" y="0"/>
            <a:chExt cx="2518692" cy="665613"/>
          </a:xfrm>
        </p:grpSpPr>
        <p:sp>
          <p:nvSpPr>
            <p:cNvPr id="932" name="Dreieck"/>
            <p:cNvSpPr/>
            <p:nvPr/>
          </p:nvSpPr>
          <p:spPr>
            <a:xfrm>
              <a:off x="0" y="-1"/>
              <a:ext cx="2518693" cy="538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21600" y="0"/>
                  </a:lnTo>
                  <a:lnTo>
                    <a:pt x="0" y="0"/>
                  </a:lnTo>
                  <a:close/>
                </a:path>
              </a:pathLst>
            </a:cu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p>
          </p:txBody>
        </p:sp>
        <p:sp>
          <p:nvSpPr>
            <p:cNvPr id="933" name="Rechteck"/>
            <p:cNvSpPr/>
            <p:nvPr/>
          </p:nvSpPr>
          <p:spPr>
            <a:xfrm>
              <a:off x="643320" y="249087"/>
              <a:ext cx="1287267" cy="416527"/>
            </a:xfrm>
            <a:prstGeom prst="rect">
              <a:avLst/>
            </a:pr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p>
          </p:txBody>
        </p:sp>
      </p:grpSp>
      <p:grpSp>
        <p:nvGrpSpPr>
          <p:cNvPr id="937" name="Gruppieren"/>
          <p:cNvGrpSpPr/>
          <p:nvPr/>
        </p:nvGrpSpPr>
        <p:grpSpPr>
          <a:xfrm>
            <a:off x="3573533" y="7459781"/>
            <a:ext cx="1797474" cy="475019"/>
            <a:chOff x="0" y="0"/>
            <a:chExt cx="1797473" cy="475017"/>
          </a:xfrm>
        </p:grpSpPr>
        <p:sp>
          <p:nvSpPr>
            <p:cNvPr id="935" name="Dreieck"/>
            <p:cNvSpPr/>
            <p:nvPr/>
          </p:nvSpPr>
          <p:spPr>
            <a:xfrm>
              <a:off x="0" y="-1"/>
              <a:ext cx="1797474" cy="384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21600" y="0"/>
                  </a:lnTo>
                  <a:lnTo>
                    <a:pt x="0" y="0"/>
                  </a:lnTo>
                  <a:close/>
                </a:path>
              </a:pathLst>
            </a:cu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p>
          </p:txBody>
        </p:sp>
        <p:sp>
          <p:nvSpPr>
            <p:cNvPr id="936" name="Rechteck"/>
            <p:cNvSpPr/>
            <p:nvPr/>
          </p:nvSpPr>
          <p:spPr>
            <a:xfrm>
              <a:off x="459107" y="177762"/>
              <a:ext cx="918663" cy="297256"/>
            </a:xfrm>
            <a:prstGeom prst="rect">
              <a:avLst/>
            </a:pr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p>
          </p:txBody>
        </p:sp>
      </p:grpSp>
      <p:pic>
        <p:nvPicPr>
          <p:cNvPr id="938" name="image6.png" descr="image6.png"/>
          <p:cNvPicPr>
            <a:picLocks noChangeAspect="1"/>
          </p:cNvPicPr>
          <p:nvPr/>
        </p:nvPicPr>
        <p:blipFill>
          <a:blip r:embed="rId2">
            <a:extLst/>
          </a:blip>
          <a:stretch>
            <a:fillRect/>
          </a:stretch>
        </p:blipFill>
        <p:spPr>
          <a:xfrm rot="16957181">
            <a:off x="2299448" y="2383756"/>
            <a:ext cx="1024001" cy="1024001"/>
          </a:xfrm>
          <a:prstGeom prst="rect">
            <a:avLst/>
          </a:prstGeom>
          <a:ln w="12700">
            <a:miter lim="400000"/>
          </a:ln>
        </p:spPr>
      </p:pic>
      <p:pic>
        <p:nvPicPr>
          <p:cNvPr id="939" name="image6.png" descr="image6.png"/>
          <p:cNvPicPr>
            <a:picLocks noChangeAspect="1"/>
          </p:cNvPicPr>
          <p:nvPr/>
        </p:nvPicPr>
        <p:blipFill>
          <a:blip r:embed="rId2">
            <a:extLst/>
          </a:blip>
          <a:stretch>
            <a:fillRect/>
          </a:stretch>
        </p:blipFill>
        <p:spPr>
          <a:xfrm rot="18047199">
            <a:off x="3850977" y="2185071"/>
            <a:ext cx="1024001" cy="1024001"/>
          </a:xfrm>
          <a:prstGeom prst="rect">
            <a:avLst/>
          </a:prstGeom>
          <a:ln w="12700">
            <a:miter lim="400000"/>
          </a:ln>
        </p:spPr>
      </p:pic>
      <p:pic>
        <p:nvPicPr>
          <p:cNvPr id="940" name="image6.png" descr="image6.png"/>
          <p:cNvPicPr>
            <a:picLocks noChangeAspect="1"/>
          </p:cNvPicPr>
          <p:nvPr/>
        </p:nvPicPr>
        <p:blipFill>
          <a:blip r:embed="rId2">
            <a:extLst/>
          </a:blip>
          <a:stretch>
            <a:fillRect/>
          </a:stretch>
        </p:blipFill>
        <p:spPr>
          <a:xfrm rot="20705643">
            <a:off x="5417488" y="2185071"/>
            <a:ext cx="1024001" cy="1024001"/>
          </a:xfrm>
          <a:prstGeom prst="rect">
            <a:avLst/>
          </a:prstGeom>
          <a:ln w="12700">
            <a:miter lim="400000"/>
          </a:ln>
        </p:spPr>
      </p:pic>
      <p:pic>
        <p:nvPicPr>
          <p:cNvPr id="941" name="image6.png" descr="image6.png"/>
          <p:cNvPicPr>
            <a:picLocks noChangeAspect="1"/>
          </p:cNvPicPr>
          <p:nvPr/>
        </p:nvPicPr>
        <p:blipFill>
          <a:blip r:embed="rId2">
            <a:extLst/>
          </a:blip>
          <a:stretch>
            <a:fillRect/>
          </a:stretch>
        </p:blipFill>
        <p:spPr>
          <a:xfrm rot="19211411">
            <a:off x="3239161" y="2476111"/>
            <a:ext cx="1024001" cy="1024001"/>
          </a:xfrm>
          <a:prstGeom prst="rect">
            <a:avLst/>
          </a:prstGeom>
          <a:ln w="12700">
            <a:miter lim="400000"/>
          </a:ln>
        </p:spPr>
      </p:pic>
      <p:pic>
        <p:nvPicPr>
          <p:cNvPr id="942" name="image6.png" descr="image6.png"/>
          <p:cNvPicPr>
            <a:picLocks noChangeAspect="1"/>
          </p:cNvPicPr>
          <p:nvPr/>
        </p:nvPicPr>
        <p:blipFill>
          <a:blip r:embed="rId2">
            <a:extLst/>
          </a:blip>
          <a:stretch>
            <a:fillRect/>
          </a:stretch>
        </p:blipFill>
        <p:spPr>
          <a:xfrm rot="20400000">
            <a:off x="4665599" y="2383756"/>
            <a:ext cx="1024001" cy="1024001"/>
          </a:xfrm>
          <a:prstGeom prst="rect">
            <a:avLst/>
          </a:prstGeom>
          <a:ln w="12700">
            <a:miter lim="400000"/>
          </a:ln>
        </p:spPr>
      </p:pic>
      <p:sp>
        <p:nvSpPr>
          <p:cNvPr id="943" name="Titel lesen"/>
          <p:cNvSpPr/>
          <p:nvPr/>
        </p:nvSpPr>
        <p:spPr>
          <a:xfrm>
            <a:off x="285529" y="3922587"/>
            <a:ext cx="1281631"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lvl1pPr>
          </a:lstStyle>
          <a:p>
            <a:pPr/>
            <a:r>
              <a:t>Titel lesen</a:t>
            </a:r>
          </a:p>
        </p:txBody>
      </p:sp>
      <p:sp>
        <p:nvSpPr>
          <p:cNvPr id="944" name="Abstract lesen"/>
          <p:cNvSpPr/>
          <p:nvPr/>
        </p:nvSpPr>
        <p:spPr>
          <a:xfrm>
            <a:off x="283856" y="5690600"/>
            <a:ext cx="1728426"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lvl1pPr>
          </a:lstStyle>
          <a:p>
            <a:pPr/>
            <a:r>
              <a:t>Abstract lesen</a:t>
            </a:r>
          </a:p>
        </p:txBody>
      </p:sp>
      <p:sp>
        <p:nvSpPr>
          <p:cNvPr id="945" name="Text überfliegen"/>
          <p:cNvSpPr/>
          <p:nvPr/>
        </p:nvSpPr>
        <p:spPr>
          <a:xfrm>
            <a:off x="301553" y="6792778"/>
            <a:ext cx="1916285"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lvl1pPr>
          </a:lstStyle>
          <a:p>
            <a:pPr/>
            <a:r>
              <a:t>Text überfliegen</a:t>
            </a:r>
          </a:p>
        </p:txBody>
      </p:sp>
      <p:sp>
        <p:nvSpPr>
          <p:cNvPr id="946" name="zentrale Stellen lesen"/>
          <p:cNvSpPr/>
          <p:nvPr/>
        </p:nvSpPr>
        <p:spPr>
          <a:xfrm>
            <a:off x="341663" y="7692570"/>
            <a:ext cx="3795640" cy="4475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2200"/>
            </a:lvl1pPr>
          </a:lstStyle>
          <a:p>
            <a:pPr/>
            <a:r>
              <a:t>zentrale Stellen lesen</a:t>
            </a:r>
          </a:p>
        </p:txBody>
      </p:sp>
      <p:pic>
        <p:nvPicPr>
          <p:cNvPr id="947" name="image6.png" descr="image6.png"/>
          <p:cNvPicPr>
            <a:picLocks noChangeAspect="1"/>
          </p:cNvPicPr>
          <p:nvPr/>
        </p:nvPicPr>
        <p:blipFill>
          <a:blip r:embed="rId2">
            <a:extLst/>
          </a:blip>
          <a:stretch>
            <a:fillRect/>
          </a:stretch>
        </p:blipFill>
        <p:spPr>
          <a:xfrm rot="20807922">
            <a:off x="2480070" y="2564378"/>
            <a:ext cx="1024001" cy="1024001"/>
          </a:xfrm>
          <a:prstGeom prst="rect">
            <a:avLst/>
          </a:prstGeom>
          <a:ln w="12700">
            <a:miter lim="400000"/>
          </a:ln>
        </p:spPr>
      </p:pic>
      <p:pic>
        <p:nvPicPr>
          <p:cNvPr id="948" name="image6.png" descr="image6.png"/>
          <p:cNvPicPr>
            <a:picLocks noChangeAspect="1"/>
          </p:cNvPicPr>
          <p:nvPr/>
        </p:nvPicPr>
        <p:blipFill>
          <a:blip r:embed="rId2">
            <a:extLst/>
          </a:blip>
          <a:stretch>
            <a:fillRect/>
          </a:stretch>
        </p:blipFill>
        <p:spPr>
          <a:xfrm rot="18905482">
            <a:off x="4208487" y="2087469"/>
            <a:ext cx="1024001" cy="1024001"/>
          </a:xfrm>
          <a:prstGeom prst="rect">
            <a:avLst/>
          </a:prstGeom>
          <a:ln w="12700">
            <a:miter lim="400000"/>
          </a:ln>
        </p:spPr>
      </p:pic>
      <p:pic>
        <p:nvPicPr>
          <p:cNvPr id="949" name="image6.png" descr="image6.png"/>
          <p:cNvPicPr>
            <a:picLocks noChangeAspect="1"/>
          </p:cNvPicPr>
          <p:nvPr/>
        </p:nvPicPr>
        <p:blipFill>
          <a:blip r:embed="rId2">
            <a:extLst/>
          </a:blip>
          <a:stretch>
            <a:fillRect/>
          </a:stretch>
        </p:blipFill>
        <p:spPr>
          <a:xfrm rot="16957181">
            <a:off x="3833228" y="8398101"/>
            <a:ext cx="546288" cy="546288"/>
          </a:xfrm>
          <a:prstGeom prst="rect">
            <a:avLst/>
          </a:prstGeom>
          <a:ln w="12700">
            <a:miter lim="400000"/>
          </a:ln>
        </p:spPr>
      </p:pic>
      <p:pic>
        <p:nvPicPr>
          <p:cNvPr id="950" name="image6.png" descr="image6.png"/>
          <p:cNvPicPr>
            <a:picLocks noChangeAspect="1"/>
          </p:cNvPicPr>
          <p:nvPr/>
        </p:nvPicPr>
        <p:blipFill>
          <a:blip r:embed="rId2">
            <a:extLst/>
          </a:blip>
          <a:stretch>
            <a:fillRect/>
          </a:stretch>
        </p:blipFill>
        <p:spPr>
          <a:xfrm rot="20976242">
            <a:off x="4447344" y="8231716"/>
            <a:ext cx="546288" cy="546288"/>
          </a:xfrm>
          <a:prstGeom prst="rect">
            <a:avLst/>
          </a:prstGeom>
          <a:ln w="12700">
            <a:miter lim="400000"/>
          </a:ln>
        </p:spPr>
      </p:pic>
      <p:sp>
        <p:nvSpPr>
          <p:cNvPr id="951" name="unglaublich viele Artikel"/>
          <p:cNvSpPr/>
          <p:nvPr/>
        </p:nvSpPr>
        <p:spPr>
          <a:xfrm>
            <a:off x="2979119" y="3542904"/>
            <a:ext cx="2767717" cy="447549"/>
          </a:xfrm>
          <a:prstGeom prst="rect">
            <a:avLst/>
          </a:prstGeom>
          <a:solidFill>
            <a:srgbClr val="FFFFFF">
              <a:alpha val="65461"/>
            </a:srgbClr>
          </a:solidFill>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lvl1pPr>
          </a:lstStyle>
          <a:p>
            <a:pPr/>
            <a:r>
              <a:t>unglaublich viele Artikel</a:t>
            </a:r>
          </a:p>
        </p:txBody>
      </p:sp>
      <p:sp>
        <p:nvSpPr>
          <p:cNvPr id="952" name="überschaubar viele Artikel"/>
          <p:cNvSpPr/>
          <p:nvPr/>
        </p:nvSpPr>
        <p:spPr>
          <a:xfrm>
            <a:off x="2970948" y="9007937"/>
            <a:ext cx="3002643" cy="447549"/>
          </a:xfrm>
          <a:prstGeom prst="rect">
            <a:avLst/>
          </a:prstGeom>
          <a:solidFill>
            <a:srgbClr val="FFFFFF">
              <a:alpha val="67007"/>
            </a:srgbClr>
          </a:solidFill>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200"/>
            </a:lvl1pPr>
          </a:lstStyle>
          <a:p>
            <a:pPr/>
            <a:r>
              <a:t>überschaubar viele Artikel</a:t>
            </a:r>
          </a:p>
        </p:txBody>
      </p:sp>
      <p:sp>
        <p:nvSpPr>
          <p:cNvPr id="953" name="Das Trichterprinzip beim Lesen wissenschaftlichen Artikel"/>
          <p:cNvSpPr/>
          <p:nvPr/>
        </p:nvSpPr>
        <p:spPr>
          <a:xfrm>
            <a:off x="296140" y="1403691"/>
            <a:ext cx="6507966"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spcBef>
                <a:spcPts val="800"/>
              </a:spcBef>
              <a:defRPr sz="2200"/>
            </a:lvl1pPr>
          </a:lstStyle>
          <a:p>
            <a:pPr/>
            <a:r>
              <a:t>Das Trichterprinzip beim Lesen wissenschaftlichen Artikel</a:t>
            </a:r>
          </a:p>
        </p:txBody>
      </p:sp>
      <p:sp>
        <p:nvSpPr>
          <p:cNvPr id="954" name="Linie"/>
          <p:cNvSpPr/>
          <p:nvPr/>
        </p:nvSpPr>
        <p:spPr>
          <a:xfrm flipH="1">
            <a:off x="251246" y="2660221"/>
            <a:ext cx="1" cy="6161357"/>
          </a:xfrm>
          <a:prstGeom prst="line">
            <a:avLst/>
          </a:prstGeom>
          <a:ln w="12700">
            <a:solidFill>
              <a:schemeClr val="accent1"/>
            </a:solidFill>
            <a:bevel/>
            <a:tailEnd type="triangle"/>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3"/>
          <p:cNvSpPr/>
          <p:nvPr/>
        </p:nvSpPr>
        <p:spPr>
          <a:xfrm>
            <a:off x="11205165" y="1769131"/>
            <a:ext cx="728204" cy="817509"/>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3</a:t>
            </a:r>
          </a:p>
        </p:txBody>
      </p:sp>
      <p:sp>
        <p:nvSpPr>
          <p:cNvPr id="957" name="2"/>
          <p:cNvSpPr/>
          <p:nvPr/>
        </p:nvSpPr>
        <p:spPr>
          <a:xfrm>
            <a:off x="6911633" y="1792584"/>
            <a:ext cx="728204" cy="817509"/>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2</a:t>
            </a:r>
          </a:p>
        </p:txBody>
      </p:sp>
      <p:sp>
        <p:nvSpPr>
          <p:cNvPr id="958" name="1"/>
          <p:cNvSpPr/>
          <p:nvPr/>
        </p:nvSpPr>
        <p:spPr>
          <a:xfrm>
            <a:off x="1944334" y="1792584"/>
            <a:ext cx="728204" cy="817509"/>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1</a:t>
            </a:r>
          </a:p>
        </p:txBody>
      </p:sp>
      <p:sp>
        <p:nvSpPr>
          <p:cNvPr id="95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960" name="Die drei „Blicke“ beim Lesen eines Fachartikels"/>
          <p:cNvSpPr txBox="1"/>
          <p:nvPr>
            <p:ph type="body" idx="21"/>
          </p:nvPr>
        </p:nvSpPr>
        <p:spPr>
          <a:prstGeom prst="rect">
            <a:avLst/>
          </a:prstGeom>
        </p:spPr>
        <p:txBody>
          <a:bodyPr/>
          <a:lstStyle/>
          <a:p>
            <a:pPr/>
            <a:r>
              <a:t>Die drei „Blicke“ beim Lesen eines Fachartikels</a:t>
            </a:r>
          </a:p>
        </p:txBody>
      </p:sp>
      <p:sp>
        <p:nvSpPr>
          <p:cNvPr id="961" name="Auge"/>
          <p:cNvSpPr/>
          <p:nvPr/>
        </p:nvSpPr>
        <p:spPr>
          <a:xfrm>
            <a:off x="706540" y="2063092"/>
            <a:ext cx="1519177" cy="792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p>
        </p:txBody>
      </p:sp>
      <p:sp>
        <p:nvSpPr>
          <p:cNvPr id="962" name="Auge"/>
          <p:cNvSpPr/>
          <p:nvPr/>
        </p:nvSpPr>
        <p:spPr>
          <a:xfrm>
            <a:off x="5661815" y="2063092"/>
            <a:ext cx="1519177" cy="792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p>
        </p:txBody>
      </p:sp>
      <p:sp>
        <p:nvSpPr>
          <p:cNvPr id="963" name="Auge"/>
          <p:cNvSpPr/>
          <p:nvPr/>
        </p:nvSpPr>
        <p:spPr>
          <a:xfrm>
            <a:off x="9977009" y="2023023"/>
            <a:ext cx="1519177" cy="792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p>
        </p:txBody>
      </p:sp>
      <p:sp>
        <p:nvSpPr>
          <p:cNvPr id="964" name="Die Essenz"/>
          <p:cNvSpPr txBox="1"/>
          <p:nvPr/>
        </p:nvSpPr>
        <p:spPr>
          <a:xfrm>
            <a:off x="999589" y="3007469"/>
            <a:ext cx="1452139"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400"/>
            </a:lvl1pPr>
          </a:lstStyle>
          <a:p>
            <a:pPr/>
            <a:r>
              <a:t>Die Essenz</a:t>
            </a:r>
          </a:p>
        </p:txBody>
      </p:sp>
      <p:sp>
        <p:nvSpPr>
          <p:cNvPr id="965" name="Die Qualität*"/>
          <p:cNvSpPr txBox="1"/>
          <p:nvPr/>
        </p:nvSpPr>
        <p:spPr>
          <a:xfrm>
            <a:off x="5822252" y="2960563"/>
            <a:ext cx="1672404"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400"/>
            </a:lvl1pPr>
          </a:lstStyle>
          <a:p>
            <a:pPr/>
            <a:r>
              <a:t>Die Qualität*</a:t>
            </a:r>
          </a:p>
        </p:txBody>
      </p:sp>
      <p:sp>
        <p:nvSpPr>
          <p:cNvPr id="966" name="Die Details"/>
          <p:cNvSpPr txBox="1"/>
          <p:nvPr/>
        </p:nvSpPr>
        <p:spPr>
          <a:xfrm>
            <a:off x="10105834" y="2960563"/>
            <a:ext cx="1430261"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400"/>
            </a:lvl1pPr>
          </a:lstStyle>
          <a:p>
            <a:pPr/>
            <a:r>
              <a:t>Die Details</a:t>
            </a:r>
          </a:p>
        </p:txBody>
      </p:sp>
      <p:sp>
        <p:nvSpPr>
          <p:cNvPr id="967" name="Linie"/>
          <p:cNvSpPr/>
          <p:nvPr/>
        </p:nvSpPr>
        <p:spPr>
          <a:xfrm flipV="1">
            <a:off x="4375368" y="2704059"/>
            <a:ext cx="1" cy="6263480"/>
          </a:xfrm>
          <a:prstGeom prst="line">
            <a:avLst/>
          </a:prstGeom>
          <a:ln w="25400">
            <a:solidFill>
              <a:schemeClr val="accent2">
                <a:lumOff val="6470"/>
              </a:schemeClr>
            </a:solidFill>
          </a:ln>
        </p:spPr>
        <p:txBody>
          <a:bodyPr lIns="65023" tIns="65023" rIns="65023" bIns="65023"/>
          <a:lstStyle/>
          <a:p>
            <a:pPr algn="ctr">
              <a:defRPr sz="2400">
                <a:solidFill>
                  <a:srgbClr val="FFFFFF"/>
                </a:solidFill>
              </a:defRPr>
            </a:pPr>
          </a:p>
        </p:txBody>
      </p:sp>
      <p:sp>
        <p:nvSpPr>
          <p:cNvPr id="968" name="Linie"/>
          <p:cNvSpPr/>
          <p:nvPr/>
        </p:nvSpPr>
        <p:spPr>
          <a:xfrm flipV="1">
            <a:off x="8467438" y="2704059"/>
            <a:ext cx="1" cy="6263480"/>
          </a:xfrm>
          <a:prstGeom prst="line">
            <a:avLst/>
          </a:prstGeom>
          <a:ln w="25400">
            <a:solidFill>
              <a:schemeClr val="accent2">
                <a:lumOff val="6470"/>
              </a:schemeClr>
            </a:solidFill>
          </a:ln>
        </p:spPr>
        <p:txBody>
          <a:bodyPr lIns="65023" tIns="65023" rIns="65023" bIns="65023"/>
          <a:lstStyle/>
          <a:p>
            <a:pPr algn="ctr">
              <a:defRPr sz="2400">
                <a:solidFill>
                  <a:srgbClr val="FFFFFF"/>
                </a:solidFill>
              </a:defRPr>
            </a:pPr>
          </a:p>
        </p:txBody>
      </p:sp>
      <p:sp>
        <p:nvSpPr>
          <p:cNvPr id="969" name="Linie"/>
          <p:cNvSpPr/>
          <p:nvPr/>
        </p:nvSpPr>
        <p:spPr>
          <a:xfrm>
            <a:off x="198827" y="3664449"/>
            <a:ext cx="12679253" cy="1"/>
          </a:xfrm>
          <a:prstGeom prst="line">
            <a:avLst/>
          </a:prstGeom>
          <a:ln w="25400">
            <a:solidFill>
              <a:schemeClr val="accent2">
                <a:lumOff val="6470"/>
              </a:schemeClr>
            </a:solidFill>
          </a:ln>
        </p:spPr>
        <p:txBody>
          <a:bodyPr lIns="65023" tIns="65023" rIns="65023" bIns="65023"/>
          <a:lstStyle/>
          <a:p>
            <a:pPr algn="ctr">
              <a:defRPr sz="2400">
                <a:solidFill>
                  <a:srgbClr val="FFFFFF"/>
                </a:solidFill>
              </a:defRPr>
            </a:pPr>
          </a:p>
        </p:txBody>
      </p:sp>
      <p:sp>
        <p:nvSpPr>
          <p:cNvPr id="970" name="Was ist die Forschungsfrage?…"/>
          <p:cNvSpPr txBox="1"/>
          <p:nvPr/>
        </p:nvSpPr>
        <p:spPr>
          <a:xfrm>
            <a:off x="221752" y="4854964"/>
            <a:ext cx="4173369" cy="1349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54526" indent="-454526" algn="ctr">
              <a:spcBef>
                <a:spcPts val="600"/>
              </a:spcBef>
              <a:buClr>
                <a:schemeClr val="accent5">
                  <a:hueOff val="-326855"/>
                  <a:satOff val="32847"/>
                  <a:lumOff val="-6386"/>
                </a:schemeClr>
              </a:buClr>
              <a:buSzPct val="100000"/>
              <a:buAutoNum type="arabicPeriod" startAt="1"/>
            </a:pPr>
            <a:r>
              <a:t>Was ist </a:t>
            </a:r>
            <a:r>
              <a:rPr i="1"/>
              <a:t>die</a:t>
            </a:r>
            <a:r>
              <a:t> Forschungsfrage?</a:t>
            </a:r>
          </a:p>
          <a:p>
            <a:pPr marL="454526" indent="-454526" algn="ctr">
              <a:spcBef>
                <a:spcPts val="600"/>
              </a:spcBef>
              <a:buClr>
                <a:schemeClr val="accent5">
                  <a:hueOff val="-326855"/>
                  <a:satOff val="32847"/>
                  <a:lumOff val="-6386"/>
                </a:schemeClr>
              </a:buClr>
              <a:buSzPct val="100000"/>
              <a:buAutoNum type="arabicPeriod" startAt="1"/>
            </a:pPr>
            <a:r>
              <a:t>Wie lautet die Antwort darauf?</a:t>
            </a:r>
          </a:p>
          <a:p>
            <a:pPr marL="454526" indent="-454526" algn="ctr">
              <a:spcBef>
                <a:spcPts val="600"/>
              </a:spcBef>
              <a:buClr>
                <a:schemeClr val="accent5">
                  <a:hueOff val="-326855"/>
                  <a:satOff val="32847"/>
                  <a:lumOff val="-6386"/>
                </a:schemeClr>
              </a:buClr>
              <a:buSzPct val="100000"/>
              <a:buAutoNum type="arabicPeriod" startAt="1"/>
            </a:pPr>
            <a:r>
              <a:t>Wie ist der Ablauf der Studie (aus Sicht der Versuchspersonen)?</a:t>
            </a:r>
          </a:p>
        </p:txBody>
      </p:sp>
      <p:sp>
        <p:nvSpPr>
          <p:cNvPr id="971" name="Sind Kausalaussagen möglich?…"/>
          <p:cNvSpPr txBox="1"/>
          <p:nvPr/>
        </p:nvSpPr>
        <p:spPr>
          <a:xfrm>
            <a:off x="4372819" y="4884309"/>
            <a:ext cx="3925812" cy="1349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54526" indent="-454526" algn="ctr">
              <a:spcBef>
                <a:spcPts val="600"/>
              </a:spcBef>
              <a:buClr>
                <a:schemeClr val="accent5">
                  <a:hueOff val="-326855"/>
                  <a:satOff val="32847"/>
                  <a:lumOff val="-6386"/>
                </a:schemeClr>
              </a:buClr>
              <a:buSzPct val="100000"/>
              <a:buAutoNum type="arabicPeriod" startAt="1"/>
            </a:pPr>
            <a:r>
              <a:t>Sind Kausalaussagen möglich?</a:t>
            </a:r>
          </a:p>
          <a:p>
            <a:pPr marL="454526" indent="-454526" algn="ctr">
              <a:spcBef>
                <a:spcPts val="600"/>
              </a:spcBef>
              <a:buClr>
                <a:schemeClr val="accent5">
                  <a:hueOff val="-326855"/>
                  <a:satOff val="32847"/>
                  <a:lumOff val="-6386"/>
                </a:schemeClr>
              </a:buClr>
              <a:buSzPct val="100000"/>
              <a:buAutoNum type="arabicPeriod" startAt="1"/>
            </a:pPr>
            <a:r>
              <a:t>Ist die theoretische Basis solide?</a:t>
            </a:r>
          </a:p>
          <a:p>
            <a:pPr marL="454526" indent="-454526" algn="ctr">
              <a:spcBef>
                <a:spcPts val="600"/>
              </a:spcBef>
              <a:buClr>
                <a:schemeClr val="accent5">
                  <a:hueOff val="-326855"/>
                  <a:satOff val="32847"/>
                  <a:lumOff val="-6386"/>
                </a:schemeClr>
              </a:buClr>
              <a:buSzPct val="100000"/>
              <a:buAutoNum type="arabicPeriod" startAt="1"/>
            </a:pPr>
            <a:r>
              <a:t>Sind Interessenskonflikte zu befürchten?</a:t>
            </a:r>
          </a:p>
        </p:txBody>
      </p:sp>
      <p:sp>
        <p:nvSpPr>
          <p:cNvPr id="972" name="Auf welche Theorien und Befunde wurde zurückgegriffen?…"/>
          <p:cNvSpPr txBox="1"/>
          <p:nvPr/>
        </p:nvSpPr>
        <p:spPr>
          <a:xfrm>
            <a:off x="8540256" y="4901878"/>
            <a:ext cx="4173368" cy="1615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54526" indent="-454526" algn="ctr">
              <a:spcBef>
                <a:spcPts val="600"/>
              </a:spcBef>
              <a:buClr>
                <a:schemeClr val="accent5">
                  <a:hueOff val="-326855"/>
                  <a:satOff val="32847"/>
                  <a:lumOff val="-6386"/>
                </a:schemeClr>
              </a:buClr>
              <a:buSzPct val="100000"/>
              <a:buAutoNum type="arabicPeriod" startAt="1"/>
            </a:pPr>
            <a:r>
              <a:t>Auf welche Theorien und Befunde wurde zurückgegriffen?</a:t>
            </a:r>
          </a:p>
          <a:p>
            <a:pPr marL="454526" indent="-454526" algn="ctr">
              <a:spcBef>
                <a:spcPts val="600"/>
              </a:spcBef>
              <a:buClr>
                <a:schemeClr val="accent5">
                  <a:hueOff val="-326855"/>
                  <a:satOff val="32847"/>
                  <a:lumOff val="-6386"/>
                </a:schemeClr>
              </a:buClr>
              <a:buSzPct val="100000"/>
              <a:buAutoNum type="arabicPeriod" startAt="1"/>
            </a:pPr>
            <a:r>
              <a:t>Welche empirischen Methoden wurden verwendet?</a:t>
            </a:r>
          </a:p>
          <a:p>
            <a:pPr marL="454526" indent="-454526" algn="ctr">
              <a:spcBef>
                <a:spcPts val="600"/>
              </a:spcBef>
              <a:buClr>
                <a:schemeClr val="accent5">
                  <a:hueOff val="-326855"/>
                  <a:satOff val="32847"/>
                  <a:lumOff val="-6386"/>
                </a:schemeClr>
              </a:buClr>
              <a:buSzPct val="100000"/>
              <a:buAutoNum type="arabicPeriod" startAt="1"/>
            </a:pPr>
            <a:r>
              <a:t>Wie lauten die Ergebnisse im Detail?</a:t>
            </a:r>
          </a:p>
        </p:txBody>
      </p:sp>
      <p:sp>
        <p:nvSpPr>
          <p:cNvPr id="973" name="*vgl. Kapitel zu STROBE und CONSORT"/>
          <p:cNvSpPr txBox="1"/>
          <p:nvPr/>
        </p:nvSpPr>
        <p:spPr>
          <a:xfrm>
            <a:off x="465934" y="9046036"/>
            <a:ext cx="2851681" cy="333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1400"/>
            </a:lvl1pPr>
          </a:lstStyle>
          <a:p>
            <a:pPr/>
            <a:r>
              <a:t>*vgl. Kapitel zu STROBE und CONSORT</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6" name="Öffnen Sie diesen Artikel"/>
          <p:cNvSpPr txBox="1"/>
          <p:nvPr>
            <p:ph type="body" idx="21"/>
          </p:nvPr>
        </p:nvSpPr>
        <p:spPr>
          <a:prstGeom prst="rect">
            <a:avLst/>
          </a:prstGeom>
        </p:spPr>
        <p:txBody>
          <a:bodyPr/>
          <a:lstStyle/>
          <a:p>
            <a:pPr/>
            <a:r>
              <a:t>Öffnen Sie diesen Artikel</a:t>
            </a:r>
          </a:p>
        </p:txBody>
      </p:sp>
      <p:pic>
        <p:nvPicPr>
          <p:cNvPr id="977" name="Bild" descr="Bild">
            <a:hlinkClick r:id="rId2" invalidUrl="" action="" tgtFrame="" tooltip="" history="1" highlightClick="0" endSnd="0"/>
          </p:cNvPr>
          <p:cNvPicPr>
            <a:picLocks noChangeAspect="1"/>
          </p:cNvPicPr>
          <p:nvPr/>
        </p:nvPicPr>
        <p:blipFill>
          <a:blip r:embed="rId3">
            <a:extLst/>
          </a:blip>
          <a:stretch>
            <a:fillRect/>
          </a:stretch>
        </p:blipFill>
        <p:spPr>
          <a:xfrm>
            <a:off x="0" y="1712474"/>
            <a:ext cx="13004800" cy="6328652"/>
          </a:xfrm>
          <a:prstGeom prst="rect">
            <a:avLst/>
          </a:prstGeom>
          <a:ln w="12700">
            <a:miter lim="400000"/>
          </a:ln>
        </p:spPr>
      </p:pic>
      <p:sp>
        <p:nvSpPr>
          <p:cNvPr id="978" name="html: https://journals.plos.org/plosone/article?id=10.1371/journal.pone.0025656…"/>
          <p:cNvSpPr txBox="1"/>
          <p:nvPr/>
        </p:nvSpPr>
        <p:spPr>
          <a:xfrm>
            <a:off x="180405" y="8583402"/>
            <a:ext cx="9130703"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html: </a:t>
            </a:r>
            <a:r>
              <a:rPr u="sng">
                <a:solidFill>
                  <a:srgbClr val="0070C0"/>
                </a:solidFill>
                <a:uFill>
                  <a:solidFill>
                    <a:srgbClr val="0070C0"/>
                  </a:solidFill>
                </a:uFill>
                <a:hlinkClick r:id="rId2" invalidUrl="" action="" tgtFrame="" tooltip="" history="1" highlightClick="0" endSnd="0"/>
              </a:rPr>
              <a:t>https://journals.plos.org/plosone/article?id=10.1371/journal.pone.0025656</a:t>
            </a:r>
          </a:p>
          <a:p>
            <a:pPr/>
            <a:r>
              <a:t>pdf:</a:t>
            </a:r>
            <a:r>
              <a:rPr u="sng">
                <a:solidFill>
                  <a:srgbClr val="0070C0"/>
                </a:solidFill>
                <a:uFill>
                  <a:solidFill>
                    <a:srgbClr val="0070C0"/>
                  </a:solidFill>
                </a:uFill>
                <a:hlinkClick r:id="rId4" invalidUrl="" action="" tgtFrame="" tooltip="" history="1" highlightClick="0" endSnd="0"/>
              </a:rPr>
              <a:t> https://journals.plos.org/plosone/article/file?id=10.1371/journal.pone.0025656&amp;type=printable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981" name="Fallbeispiel: Lesen mit dem „1. Blick“ 1/2"/>
          <p:cNvSpPr txBox="1"/>
          <p:nvPr>
            <p:ph type="body" idx="21"/>
          </p:nvPr>
        </p:nvSpPr>
        <p:spPr>
          <a:prstGeom prst="rect">
            <a:avLst/>
          </a:prstGeom>
        </p:spPr>
        <p:txBody>
          <a:bodyPr/>
          <a:lstStyle/>
          <a:p>
            <a:pPr/>
            <a:r>
              <a:t>Fallbeispiel: Lesen mit dem „1. Blick“ 1/2</a:t>
            </a:r>
          </a:p>
        </p:txBody>
      </p:sp>
      <p:sp>
        <p:nvSpPr>
          <p:cNvPr id="982" name="1"/>
          <p:cNvSpPr/>
          <p:nvPr/>
        </p:nvSpPr>
        <p:spPr>
          <a:xfrm>
            <a:off x="12013338" y="163283"/>
            <a:ext cx="728204" cy="817508"/>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1</a:t>
            </a:r>
          </a:p>
        </p:txBody>
      </p:sp>
      <p:sp>
        <p:nvSpPr>
          <p:cNvPr id="983" name="Auge"/>
          <p:cNvSpPr/>
          <p:nvPr/>
        </p:nvSpPr>
        <p:spPr>
          <a:xfrm>
            <a:off x="10775544" y="433790"/>
            <a:ext cx="1519177" cy="792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p>
        </p:txBody>
      </p:sp>
      <p:grpSp>
        <p:nvGrpSpPr>
          <p:cNvPr id="986" name="Was ist die Forschungsfrage? Wie lautet die Antwort darauf? Wie ist der Ablauf der Studie?"/>
          <p:cNvGrpSpPr/>
          <p:nvPr/>
        </p:nvGrpSpPr>
        <p:grpSpPr>
          <a:xfrm>
            <a:off x="407508" y="1905970"/>
            <a:ext cx="11708562" cy="980949"/>
            <a:chOff x="0" y="0"/>
            <a:chExt cx="11708561" cy="980947"/>
          </a:xfrm>
        </p:grpSpPr>
        <p:sp>
          <p:nvSpPr>
            <p:cNvPr id="985" name="Was ist die Forschungsfrage? Wie lautet die Antwort darauf? Wie ist der Ablauf der Studie?"/>
            <p:cNvSpPr txBox="1"/>
            <p:nvPr/>
          </p:nvSpPr>
          <p:spPr>
            <a:xfrm>
              <a:off x="215900" y="139700"/>
              <a:ext cx="11276762" cy="422148"/>
            </a:xfrm>
            <a:prstGeom prst="rect">
              <a:avLst/>
            </a:prstGeom>
            <a:noFill/>
            <a:ln>
              <a:noFill/>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lgn="ctr">
                <a:spcBef>
                  <a:spcPts val="600"/>
                </a:spcBef>
                <a:defRPr>
                  <a:solidFill>
                    <a:schemeClr val="accent5">
                      <a:hueOff val="-326855"/>
                      <a:satOff val="32847"/>
                      <a:lumOff val="-6386"/>
                    </a:schemeClr>
                  </a:solidFill>
                </a:defRPr>
              </a:pPr>
              <a:r>
                <a:t>Was ist </a:t>
              </a:r>
              <a:r>
                <a:rPr i="1"/>
                <a:t>die</a:t>
              </a:r>
              <a:r>
                <a:t> Forschungsfrage? Wie lautet die Antwort darauf? Wie ist der Ablauf der Studie?</a:t>
              </a:r>
            </a:p>
          </p:txBody>
        </p:sp>
        <p:pic>
          <p:nvPicPr>
            <p:cNvPr id="984" name="Was ist die Forschungsfrage? Wie lautet die Antwort darauf? Wie ist der Ablauf der Studie? Was ist die Forschungsfrage? Wie lautet die Antwort darauf? Wie ist der Ablauf der Studie?" descr="Was ist die Forschungsfrage? Wie lautet die Antwort darauf? Wie ist der Ablauf der Studie? Was ist die Forschungsfrage? Wie lautet die Antwort darauf? Wie ist der Ablauf der Studie?"/>
            <p:cNvPicPr>
              <a:picLocks noChangeAspect="0"/>
            </p:cNvPicPr>
            <p:nvPr/>
          </p:nvPicPr>
          <p:blipFill>
            <a:blip r:embed="rId2">
              <a:extLst/>
            </a:blip>
            <a:stretch>
              <a:fillRect/>
            </a:stretch>
          </p:blipFill>
          <p:spPr>
            <a:xfrm>
              <a:off x="0" y="0"/>
              <a:ext cx="11708562" cy="980948"/>
            </a:xfrm>
            <a:prstGeom prst="rect">
              <a:avLst/>
            </a:prstGeom>
            <a:effectLst/>
          </p:spPr>
        </p:pic>
      </p:grpSp>
      <p:sp>
        <p:nvSpPr>
          <p:cNvPr id="987" name="1. Titel"/>
          <p:cNvSpPr/>
          <p:nvPr/>
        </p:nvSpPr>
        <p:spPr>
          <a:xfrm>
            <a:off x="276800" y="3194835"/>
            <a:ext cx="1764935"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2400"/>
            </a:lvl1pPr>
          </a:lstStyle>
          <a:p>
            <a:pPr/>
            <a:r>
              <a:t>1. Titel</a:t>
            </a:r>
          </a:p>
        </p:txBody>
      </p:sp>
      <p:sp>
        <p:nvSpPr>
          <p:cNvPr id="988" name="Etcoff, N. L., Stock, S., Haley, L. E., Vickery, S. a., &amp; House, D. M. (2011). Cosmetics as a feature of the extended human phenotype: Modulation of the perception of biologically important facial signals. PLoS ONE, 6(10), 1–9. https://doi.org/10.1371/jo"/>
          <p:cNvSpPr txBox="1"/>
          <p:nvPr/>
        </p:nvSpPr>
        <p:spPr>
          <a:xfrm>
            <a:off x="132497" y="8988886"/>
            <a:ext cx="10539525" cy="485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1200">
                <a:ln w="0" cap="flat">
                  <a:solidFill>
                    <a:srgbClr val="000000"/>
                  </a:solidFill>
                  <a:prstDash val="solid"/>
                  <a:miter lim="400000"/>
                </a:ln>
                <a:solidFill>
                  <a:srgbClr val="414141"/>
                </a:solidFill>
              </a:defRPr>
            </a:pPr>
            <a:r>
              <a:t>Etcoff, N. L., Stock, S., Haley, L. E., Vickery, S. a., &amp; House, D. M. (2011). Cosmetics as a feature of the extended human phenotype: Modulation of the perception of biologically important facial signals. PLoS ONE, 6(10), 1–9. </a:t>
            </a:r>
            <a:r>
              <a:rPr>
                <a:hlinkClick r:id="rId3" invalidUrl="" action="" tgtFrame="" tooltip="" history="1" highlightClick="0" endSnd="0"/>
              </a:rPr>
              <a:t>https://doi.org/10.1371/journal.pone.0025656</a:t>
            </a:r>
          </a:p>
        </p:txBody>
      </p:sp>
      <p:sp>
        <p:nvSpPr>
          <p:cNvPr id="989" name="Cosmetics as a feature of the extended human phenotype: Modulation of the perception of biologically important facial signals"/>
          <p:cNvSpPr txBox="1"/>
          <p:nvPr/>
        </p:nvSpPr>
        <p:spPr>
          <a:xfrm>
            <a:off x="2230864" y="3164395"/>
            <a:ext cx="8363562" cy="663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ctr"/>
          </a:lstStyle>
          <a:p>
            <a:pPr/>
            <a:r>
              <a:t>Cosmetics as a feature of the extended human phenotype: Modulation of the perception of biologically important facial signals</a:t>
            </a:r>
          </a:p>
        </p:txBody>
      </p:sp>
      <p:sp>
        <p:nvSpPr>
          <p:cNvPr id="990" name="We asked viewers to rate the same female faces with or without color cosmetics, … Faces were shown …, and subjects rated them for … competence ……"/>
          <p:cNvSpPr txBox="1"/>
          <p:nvPr/>
        </p:nvSpPr>
        <p:spPr>
          <a:xfrm>
            <a:off x="2288187" y="4240276"/>
            <a:ext cx="8674866" cy="10825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lnSpc>
                <a:spcPts val="3000"/>
              </a:lnSpc>
              <a:defRPr sz="1300">
                <a:ln w="0" cap="flat">
                  <a:solidFill>
                    <a:srgbClr val="000000"/>
                  </a:solidFill>
                  <a:prstDash val="solid"/>
                  <a:miter lim="400000"/>
                </a:ln>
                <a:solidFill>
                  <a:srgbClr val="202020"/>
                </a:solidFill>
              </a:defRPr>
            </a:pPr>
            <a:r>
              <a:t>We asked viewers to rate the same female faces with or without color cosmetics, …</a:t>
            </a:r>
            <a:br/>
            <a:r>
              <a:t>Faces were shown …, and subjects rated them for … competence …</a:t>
            </a:r>
          </a:p>
          <a:p>
            <a:pPr defTabSz="457200">
              <a:lnSpc>
                <a:spcPts val="3000"/>
              </a:lnSpc>
              <a:defRPr sz="1300">
                <a:ln w="0" cap="flat">
                  <a:solidFill>
                    <a:srgbClr val="000000"/>
                  </a:solidFill>
                  <a:prstDash val="solid"/>
                  <a:miter lim="400000"/>
                </a:ln>
                <a:solidFill>
                  <a:srgbClr val="202020"/>
                </a:solidFill>
              </a:defRPr>
            </a:pPr>
            <a:r>
              <a:t>cosmetics had significant positive effects on all outcomes …</a:t>
            </a:r>
          </a:p>
          <a:p>
            <a:pPr defTabSz="457200">
              <a:lnSpc>
                <a:spcPts val="3000"/>
              </a:lnSpc>
              <a:defRPr sz="1300">
                <a:ln w="0" cap="flat">
                  <a:solidFill>
                    <a:srgbClr val="000000"/>
                  </a:solidFill>
                  <a:prstDash val="solid"/>
                  <a:miter lim="400000"/>
                </a:ln>
                <a:solidFill>
                  <a:srgbClr val="202020"/>
                </a:solidFill>
              </a:defRPr>
            </a:pPr>
            <a:r>
              <a:t>Our results provide evidence that … beauty has a significant positive effect on judgment of competence …</a:t>
            </a:r>
          </a:p>
        </p:txBody>
      </p:sp>
      <p:sp>
        <p:nvSpPr>
          <p:cNvPr id="991" name="2. Abstract"/>
          <p:cNvSpPr/>
          <p:nvPr/>
        </p:nvSpPr>
        <p:spPr>
          <a:xfrm>
            <a:off x="276800" y="4225075"/>
            <a:ext cx="1764935"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2400"/>
            </a:lvl1pPr>
          </a:lstStyle>
          <a:p>
            <a:pPr/>
            <a:r>
              <a:t>2. Abstract</a:t>
            </a:r>
          </a:p>
        </p:txBody>
      </p:sp>
      <p:sp>
        <p:nvSpPr>
          <p:cNvPr id="992" name="Figures"/>
          <p:cNvSpPr/>
          <p:nvPr/>
        </p:nvSpPr>
        <p:spPr>
          <a:xfrm>
            <a:off x="276800" y="5642761"/>
            <a:ext cx="1764935"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2400"/>
            </a:lvl1pPr>
          </a:lstStyle>
          <a:p>
            <a:pPr/>
            <a:r>
              <a:t>Figures</a:t>
            </a:r>
          </a:p>
        </p:txBody>
      </p:sp>
      <p:pic>
        <p:nvPicPr>
          <p:cNvPr id="993" name="Bild" descr="Bild"/>
          <p:cNvPicPr>
            <a:picLocks noChangeAspect="1"/>
          </p:cNvPicPr>
          <p:nvPr/>
        </p:nvPicPr>
        <p:blipFill>
          <a:blip r:embed="rId4">
            <a:extLst/>
          </a:blip>
          <a:stretch>
            <a:fillRect/>
          </a:stretch>
        </p:blipFill>
        <p:spPr>
          <a:xfrm>
            <a:off x="2288187" y="5656064"/>
            <a:ext cx="2478028" cy="2803268"/>
          </a:xfrm>
          <a:prstGeom prst="rect">
            <a:avLst/>
          </a:prstGeom>
          <a:ln w="12700">
            <a:miter lim="400000"/>
          </a:ln>
        </p:spPr>
      </p:pic>
      <p:sp>
        <p:nvSpPr>
          <p:cNvPr id="994" name="Nebelkerze!"/>
          <p:cNvSpPr txBox="1"/>
          <p:nvPr/>
        </p:nvSpPr>
        <p:spPr>
          <a:xfrm>
            <a:off x="10790814" y="3276160"/>
            <a:ext cx="1320352"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000"/>
            </a:lvl1pPr>
          </a:lstStyle>
          <a:p>
            <a:pPr>
              <a:defRPr sz="2400"/>
            </a:pPr>
            <a:r>
              <a:rPr sz="2000"/>
              <a:t>Nebelkerze!</a:t>
            </a:r>
          </a:p>
        </p:txBody>
      </p:sp>
      <p:sp>
        <p:nvSpPr>
          <p:cNvPr id="995" name="Kerze"/>
          <p:cNvSpPr/>
          <p:nvPr/>
        </p:nvSpPr>
        <p:spPr>
          <a:xfrm>
            <a:off x="12320254" y="2892776"/>
            <a:ext cx="344034" cy="773470"/>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0447" y="0"/>
                </a:moveTo>
                <a:cubicBezTo>
                  <a:pt x="10654" y="1112"/>
                  <a:pt x="8737" y="1133"/>
                  <a:pt x="8737" y="2024"/>
                </a:cubicBezTo>
                <a:cubicBezTo>
                  <a:pt x="8737" y="2402"/>
                  <a:pt x="9149" y="2748"/>
                  <a:pt x="9841" y="3044"/>
                </a:cubicBezTo>
                <a:cubicBezTo>
                  <a:pt x="9841" y="3034"/>
                  <a:pt x="9841" y="3023"/>
                  <a:pt x="9841" y="3012"/>
                </a:cubicBezTo>
                <a:cubicBezTo>
                  <a:pt x="9841" y="2618"/>
                  <a:pt x="10206" y="2261"/>
                  <a:pt x="10789" y="2007"/>
                </a:cubicBezTo>
                <a:cubicBezTo>
                  <a:pt x="11371" y="2261"/>
                  <a:pt x="11737" y="2618"/>
                  <a:pt x="11737" y="3012"/>
                </a:cubicBezTo>
                <a:cubicBezTo>
                  <a:pt x="11737" y="3023"/>
                  <a:pt x="11737" y="3034"/>
                  <a:pt x="11737" y="3044"/>
                </a:cubicBezTo>
                <a:cubicBezTo>
                  <a:pt x="12440" y="2753"/>
                  <a:pt x="12840" y="2402"/>
                  <a:pt x="12840" y="2024"/>
                </a:cubicBezTo>
                <a:cubicBezTo>
                  <a:pt x="12852" y="1387"/>
                  <a:pt x="12292" y="551"/>
                  <a:pt x="10447" y="0"/>
                </a:cubicBezTo>
                <a:close/>
                <a:moveTo>
                  <a:pt x="10303" y="3390"/>
                </a:moveTo>
                <a:lnTo>
                  <a:pt x="10303" y="4578"/>
                </a:lnTo>
                <a:lnTo>
                  <a:pt x="815" y="7016"/>
                </a:lnTo>
                <a:cubicBezTo>
                  <a:pt x="318" y="7146"/>
                  <a:pt x="0" y="7383"/>
                  <a:pt x="0" y="7642"/>
                </a:cubicBezTo>
                <a:cubicBezTo>
                  <a:pt x="0" y="7642"/>
                  <a:pt x="0" y="21195"/>
                  <a:pt x="0" y="21422"/>
                </a:cubicBezTo>
                <a:cubicBezTo>
                  <a:pt x="0" y="21600"/>
                  <a:pt x="315" y="21599"/>
                  <a:pt x="315" y="21599"/>
                </a:cubicBezTo>
                <a:lnTo>
                  <a:pt x="21346" y="21599"/>
                </a:lnTo>
                <a:cubicBezTo>
                  <a:pt x="21346" y="21599"/>
                  <a:pt x="21600" y="21595"/>
                  <a:pt x="21600" y="21422"/>
                </a:cubicBezTo>
                <a:cubicBezTo>
                  <a:pt x="21600" y="21190"/>
                  <a:pt x="21600" y="7642"/>
                  <a:pt x="21600" y="7642"/>
                </a:cubicBezTo>
                <a:cubicBezTo>
                  <a:pt x="21588" y="7383"/>
                  <a:pt x="21287" y="7146"/>
                  <a:pt x="20777" y="7016"/>
                </a:cubicBezTo>
                <a:lnTo>
                  <a:pt x="11274" y="4578"/>
                </a:lnTo>
                <a:lnTo>
                  <a:pt x="11274" y="3390"/>
                </a:lnTo>
                <a:lnTo>
                  <a:pt x="10303" y="3390"/>
                </a:lnTo>
                <a:close/>
              </a:path>
            </a:pathLst>
          </a:custGeom>
          <a:solidFill>
            <a:srgbClr val="FFFFFF"/>
          </a:solidFill>
          <a:ln w="25400">
            <a:solidFill>
              <a:schemeClr val="accent1"/>
            </a:solidFill>
            <a:bevel/>
          </a:ln>
        </p:spPr>
        <p:txBody>
          <a:bodyPr lIns="65023" tIns="65023" rIns="65023" bIns="65023" anchor="ctr"/>
          <a:lstStyle/>
          <a:p>
            <a:pPr algn="ctr"/>
          </a:p>
        </p:txBody>
      </p:sp>
      <p:sp>
        <p:nvSpPr>
          <p:cNvPr id="996" name="nützlich!"/>
          <p:cNvSpPr txBox="1"/>
          <p:nvPr/>
        </p:nvSpPr>
        <p:spPr>
          <a:xfrm>
            <a:off x="11268056" y="4640326"/>
            <a:ext cx="993674"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000"/>
            </a:lvl1pPr>
          </a:lstStyle>
          <a:p>
            <a:pPr>
              <a:defRPr sz="2400"/>
            </a:pPr>
            <a:r>
              <a:rPr sz="2000"/>
              <a:t>nützlich!</a:t>
            </a:r>
          </a:p>
        </p:txBody>
      </p:sp>
      <p:sp>
        <p:nvSpPr>
          <p:cNvPr id="997" name="nützlich!"/>
          <p:cNvSpPr txBox="1"/>
          <p:nvPr/>
        </p:nvSpPr>
        <p:spPr>
          <a:xfrm>
            <a:off x="11268056" y="7868749"/>
            <a:ext cx="993674"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000"/>
            </a:lvl1pPr>
          </a:lstStyle>
          <a:p>
            <a:pPr>
              <a:defRPr sz="2400"/>
            </a:pPr>
            <a:r>
              <a:rPr sz="2000"/>
              <a:t>nützlich!</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000" name="Fallbeispiel: Lesen mit dem „1. Blick“ 2/2"/>
          <p:cNvSpPr txBox="1"/>
          <p:nvPr>
            <p:ph type="body" idx="21"/>
          </p:nvPr>
        </p:nvSpPr>
        <p:spPr>
          <a:prstGeom prst="rect">
            <a:avLst/>
          </a:prstGeom>
        </p:spPr>
        <p:txBody>
          <a:bodyPr/>
          <a:lstStyle/>
          <a:p>
            <a:pPr/>
            <a:r>
              <a:t>Fallbeispiel: Lesen mit dem „1. Blick“ 2/2</a:t>
            </a:r>
          </a:p>
        </p:txBody>
      </p:sp>
      <p:sp>
        <p:nvSpPr>
          <p:cNvPr id="1001" name="Discussion (1.-2. Absatz!)"/>
          <p:cNvSpPr/>
          <p:nvPr/>
        </p:nvSpPr>
        <p:spPr>
          <a:xfrm>
            <a:off x="276800" y="3194835"/>
            <a:ext cx="2037602" cy="1033500"/>
          </a:xfrm>
          <a:prstGeom prst="roundRect">
            <a:avLst>
              <a:gd name="adj" fmla="val 9839"/>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p>
            <a:pPr algn="ctr">
              <a:defRPr sz="2400"/>
            </a:pPr>
            <a:r>
              <a:t>Discussion</a:t>
            </a:r>
            <a:br/>
            <a:r>
              <a:rPr sz="1600"/>
              <a:t>(1.-2. Absatz!)</a:t>
            </a:r>
          </a:p>
        </p:txBody>
      </p:sp>
      <p:sp>
        <p:nvSpPr>
          <p:cNvPr id="1002" name="Etcoff, N. L., Stock, S., Haley, L. E., Vickery, S. a., &amp; House, D. M. (2011). Cosmetics as a feature of the extended human phenotype: Modulation of the perception of biologically important facial signals. PLoS ONE, 6(10), 1–9. https://doi.org/10.1371/jo"/>
          <p:cNvSpPr txBox="1"/>
          <p:nvPr/>
        </p:nvSpPr>
        <p:spPr>
          <a:xfrm>
            <a:off x="85103" y="8967658"/>
            <a:ext cx="9239258" cy="485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lnSpc>
                <a:spcPts val="2400"/>
              </a:lnSpc>
              <a:defRPr sz="1200">
                <a:ln w="0" cap="flat">
                  <a:solidFill>
                    <a:srgbClr val="000000"/>
                  </a:solidFill>
                  <a:prstDash val="solid"/>
                  <a:miter lim="400000"/>
                </a:ln>
                <a:solidFill>
                  <a:srgbClr val="414141"/>
                </a:solidFill>
                <a:latin typeface="Times Roman"/>
                <a:ea typeface="Times Roman"/>
                <a:cs typeface="Times Roman"/>
                <a:sym typeface="Times Roman"/>
              </a:defRPr>
            </a:pPr>
            <a:r>
              <a:t>Etcoff, N. L., Stock, S., Haley, L. E., Vickery, S. a., &amp; House, D. M. (2011). Cosmetics as a feature of the extended human phenotype: Modulation of the perception of biologically important facial signals. </a:t>
            </a:r>
            <a:r>
              <a:rPr i="1"/>
              <a:t>PLoS ONE</a:t>
            </a:r>
            <a:r>
              <a:t>, </a:t>
            </a:r>
            <a:r>
              <a:rPr i="1"/>
              <a:t>6</a:t>
            </a:r>
            <a:r>
              <a:t>(10), 1–9. </a:t>
            </a:r>
            <a:r>
              <a:rPr u="sng">
                <a:solidFill>
                  <a:srgbClr val="0000EE"/>
                </a:solidFill>
                <a:hlinkClick r:id="rId2" invalidUrl="" action="" tgtFrame="" tooltip="" history="1" highlightClick="0" endSnd="0"/>
              </a:rPr>
              <a:t>https://doi.org/10.1371/journal.pone.0025656</a:t>
            </a:r>
          </a:p>
        </p:txBody>
      </p:sp>
      <p:sp>
        <p:nvSpPr>
          <p:cNvPr id="1003" name="Tables"/>
          <p:cNvSpPr/>
          <p:nvPr/>
        </p:nvSpPr>
        <p:spPr>
          <a:xfrm>
            <a:off x="276800" y="4838513"/>
            <a:ext cx="2037602"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2400"/>
            </a:lvl1pPr>
          </a:lstStyle>
          <a:p>
            <a:pPr/>
            <a:r>
              <a:t>Tables</a:t>
            </a:r>
          </a:p>
        </p:txBody>
      </p:sp>
      <p:sp>
        <p:nvSpPr>
          <p:cNvPr id="1004" name="Methods"/>
          <p:cNvSpPr/>
          <p:nvPr/>
        </p:nvSpPr>
        <p:spPr>
          <a:xfrm>
            <a:off x="276800" y="7329018"/>
            <a:ext cx="2037602"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2400"/>
            </a:lvl1pPr>
          </a:lstStyle>
          <a:p>
            <a:pPr/>
            <a:r>
              <a:t>Methods</a:t>
            </a:r>
          </a:p>
        </p:txBody>
      </p:sp>
      <p:sp>
        <p:nvSpPr>
          <p:cNvPr id="1005" name="As predicted, makeup had significant positive effects on ratings of female facial attractiveness .……"/>
          <p:cNvSpPr txBox="1"/>
          <p:nvPr/>
        </p:nvSpPr>
        <p:spPr>
          <a:xfrm>
            <a:off x="2605983" y="3177095"/>
            <a:ext cx="6465160" cy="701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457200">
              <a:lnSpc>
                <a:spcPts val="3000"/>
              </a:lnSpc>
              <a:defRPr sz="1300">
                <a:ln w="0" cap="flat">
                  <a:solidFill>
                    <a:srgbClr val="000000"/>
                  </a:solidFill>
                  <a:prstDash val="solid"/>
                  <a:miter lim="400000"/>
                </a:ln>
                <a:solidFill>
                  <a:srgbClr val="202020"/>
                </a:solidFill>
              </a:defRPr>
            </a:pPr>
            <a:r>
              <a:t>As predicted, makeup had significant positive effects on ratings of female facial attractiveness .…</a:t>
            </a:r>
          </a:p>
          <a:p>
            <a:pPr defTabSz="457200">
              <a:lnSpc>
                <a:spcPts val="3000"/>
              </a:lnSpc>
              <a:defRPr sz="1300">
                <a:ln w="0" cap="flat">
                  <a:solidFill>
                    <a:srgbClr val="000000"/>
                  </a:solidFill>
                  <a:prstDash val="solid"/>
                  <a:miter lim="400000"/>
                </a:ln>
                <a:solidFill>
                  <a:srgbClr val="202020"/>
                </a:solidFill>
              </a:defRPr>
            </a:pPr>
            <a:r>
              <a:t>Ratings of competence increased significantly with makeup look …</a:t>
            </a:r>
            <a:br/>
          </a:p>
        </p:txBody>
      </p:sp>
      <p:pic>
        <p:nvPicPr>
          <p:cNvPr id="1006" name="Bild" descr="Bild"/>
          <p:cNvPicPr>
            <a:picLocks noChangeAspect="1"/>
          </p:cNvPicPr>
          <p:nvPr/>
        </p:nvPicPr>
        <p:blipFill>
          <a:blip r:embed="rId3">
            <a:extLst/>
          </a:blip>
          <a:stretch>
            <a:fillRect/>
          </a:stretch>
        </p:blipFill>
        <p:spPr>
          <a:xfrm>
            <a:off x="2657171" y="4177912"/>
            <a:ext cx="8639508" cy="2543633"/>
          </a:xfrm>
          <a:prstGeom prst="rect">
            <a:avLst/>
          </a:prstGeom>
          <a:ln w="12700">
            <a:miter lim="400000"/>
          </a:ln>
        </p:spPr>
      </p:pic>
      <p:sp>
        <p:nvSpPr>
          <p:cNvPr id="1007" name="Subjects in the first study included 149 adults ……"/>
          <p:cNvSpPr txBox="1"/>
          <p:nvPr/>
        </p:nvSpPr>
        <p:spPr>
          <a:xfrm>
            <a:off x="2666304" y="7305811"/>
            <a:ext cx="8743752" cy="892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lnSpc>
                <a:spcPts val="3000"/>
              </a:lnSpc>
              <a:defRPr sz="1300">
                <a:ln w="0" cap="flat">
                  <a:solidFill>
                    <a:srgbClr val="000000"/>
                  </a:solidFill>
                  <a:prstDash val="solid"/>
                  <a:miter lim="400000"/>
                </a:ln>
                <a:solidFill>
                  <a:srgbClr val="202020"/>
                </a:solidFill>
              </a:defRPr>
            </a:pPr>
            <a:r>
              <a:t>Subjects in the first study included 149 adults …</a:t>
            </a:r>
          </a:p>
          <a:p>
            <a:pPr defTabSz="457200">
              <a:lnSpc>
                <a:spcPts val="3000"/>
              </a:lnSpc>
              <a:defRPr sz="1300">
                <a:ln w="0" cap="flat">
                  <a:solidFill>
                    <a:srgbClr val="000000"/>
                  </a:solidFill>
                  <a:prstDash val="solid"/>
                  <a:miter lim="400000"/>
                </a:ln>
                <a:solidFill>
                  <a:srgbClr val="202020"/>
                </a:solidFill>
              </a:defRPr>
            </a:pPr>
            <a:r>
              <a:t>The second study included 119 adults …</a:t>
            </a:r>
            <a:br/>
            <a:r>
              <a:t>Each subject saw all four looks for each of the 25 models in a randomized sequence and rated them for attractiveness, likeability, trustworthiness, and competence using a 7-point “slider scale” ranging from end points labeled “not at all” to “highly/extremely.</a:t>
            </a:r>
          </a:p>
        </p:txBody>
      </p:sp>
      <p:grpSp>
        <p:nvGrpSpPr>
          <p:cNvPr id="1010" name="Was ist die Forschungsfrage? Wie lautet die Antwort darauf? Wie ist der Ablauf der Studie?"/>
          <p:cNvGrpSpPr/>
          <p:nvPr/>
        </p:nvGrpSpPr>
        <p:grpSpPr>
          <a:xfrm>
            <a:off x="984831" y="1847012"/>
            <a:ext cx="11035138" cy="980949"/>
            <a:chOff x="0" y="0"/>
            <a:chExt cx="11035137" cy="980947"/>
          </a:xfrm>
        </p:grpSpPr>
        <p:sp>
          <p:nvSpPr>
            <p:cNvPr id="1009" name="Was ist die Forschungsfrage? Wie lautet die Antwort darauf? Wie ist der Ablauf der Studie?"/>
            <p:cNvSpPr txBox="1"/>
            <p:nvPr/>
          </p:nvSpPr>
          <p:spPr>
            <a:xfrm>
              <a:off x="215900" y="139700"/>
              <a:ext cx="10603338" cy="422148"/>
            </a:xfrm>
            <a:prstGeom prst="rect">
              <a:avLst/>
            </a:prstGeom>
            <a:noFill/>
            <a:ln>
              <a:noFill/>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lgn="ctr">
                <a:spcBef>
                  <a:spcPts val="600"/>
                </a:spcBef>
                <a:defRPr>
                  <a:solidFill>
                    <a:schemeClr val="accent5">
                      <a:hueOff val="-326855"/>
                      <a:satOff val="32847"/>
                      <a:lumOff val="-6386"/>
                    </a:schemeClr>
                  </a:solidFill>
                </a:defRPr>
              </a:pPr>
              <a:r>
                <a:t>Was ist </a:t>
              </a:r>
              <a:r>
                <a:rPr i="1"/>
                <a:t>die</a:t>
              </a:r>
              <a:r>
                <a:t> Forschungsfrage? Wie lautet die Antwort darauf? Wie ist der Ablauf der Studie?</a:t>
              </a:r>
            </a:p>
          </p:txBody>
        </p:sp>
        <p:pic>
          <p:nvPicPr>
            <p:cNvPr id="1008" name="Was ist die Forschungsfrage? Wie lautet die Antwort darauf? Wie ist der Ablauf der Studie? Was ist die Forschungsfrage? Wie lautet die Antwort darauf? Wie ist der Ablauf der Studie?" descr="Was ist die Forschungsfrage? Wie lautet die Antwort darauf? Wie ist der Ablauf der Studie? Was ist die Forschungsfrage? Wie lautet die Antwort darauf? Wie ist der Ablauf der Studie?"/>
            <p:cNvPicPr>
              <a:picLocks noChangeAspect="0"/>
            </p:cNvPicPr>
            <p:nvPr/>
          </p:nvPicPr>
          <p:blipFill>
            <a:blip r:embed="rId4">
              <a:extLst/>
            </a:blip>
            <a:stretch>
              <a:fillRect/>
            </a:stretch>
          </p:blipFill>
          <p:spPr>
            <a:xfrm>
              <a:off x="0" y="0"/>
              <a:ext cx="11035138" cy="980948"/>
            </a:xfrm>
            <a:prstGeom prst="rect">
              <a:avLst/>
            </a:prstGeom>
            <a:effectLst/>
          </p:spPr>
        </p:pic>
      </p:grpSp>
      <p:sp>
        <p:nvSpPr>
          <p:cNvPr id="1011" name="nützlich!"/>
          <p:cNvSpPr txBox="1"/>
          <p:nvPr/>
        </p:nvSpPr>
        <p:spPr>
          <a:xfrm>
            <a:off x="11593986" y="3348545"/>
            <a:ext cx="993673"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000"/>
            </a:lvl1pPr>
          </a:lstStyle>
          <a:p>
            <a:pPr>
              <a:defRPr sz="2400"/>
            </a:pPr>
            <a:r>
              <a:rPr sz="2000"/>
              <a:t>nützlich!</a:t>
            </a:r>
          </a:p>
        </p:txBody>
      </p:sp>
      <p:sp>
        <p:nvSpPr>
          <p:cNvPr id="1012" name="nützlich!"/>
          <p:cNvSpPr txBox="1"/>
          <p:nvPr/>
        </p:nvSpPr>
        <p:spPr>
          <a:xfrm>
            <a:off x="11593986" y="5778676"/>
            <a:ext cx="993673"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000"/>
            </a:lvl1pPr>
          </a:lstStyle>
          <a:p>
            <a:pPr>
              <a:defRPr sz="2400"/>
            </a:pPr>
            <a:r>
              <a:rPr sz="2000"/>
              <a:t>nützlich!</a:t>
            </a:r>
          </a:p>
        </p:txBody>
      </p:sp>
      <p:sp>
        <p:nvSpPr>
          <p:cNvPr id="1013" name="nützlich!"/>
          <p:cNvSpPr txBox="1"/>
          <p:nvPr/>
        </p:nvSpPr>
        <p:spPr>
          <a:xfrm>
            <a:off x="11461905" y="8208807"/>
            <a:ext cx="993674"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000"/>
            </a:lvl1pPr>
          </a:lstStyle>
          <a:p>
            <a:pPr>
              <a:defRPr sz="2400"/>
            </a:pPr>
            <a:r>
              <a:rPr sz="2000"/>
              <a:t>nützlich!</a:t>
            </a:r>
          </a:p>
        </p:txBody>
      </p:sp>
      <p:sp>
        <p:nvSpPr>
          <p:cNvPr id="1014" name="1"/>
          <p:cNvSpPr/>
          <p:nvPr/>
        </p:nvSpPr>
        <p:spPr>
          <a:xfrm>
            <a:off x="12013338" y="163283"/>
            <a:ext cx="728204" cy="817508"/>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1</a:t>
            </a:r>
          </a:p>
        </p:txBody>
      </p:sp>
      <p:sp>
        <p:nvSpPr>
          <p:cNvPr id="1015" name="Auge"/>
          <p:cNvSpPr/>
          <p:nvPr/>
        </p:nvSpPr>
        <p:spPr>
          <a:xfrm>
            <a:off x="10775544" y="433790"/>
            <a:ext cx="1519177" cy="792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Foliennummernplatzhalter 3"/>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Formales Schema der Ziele der Psychologie"/>
          <p:cNvSpPr txBox="1"/>
          <p:nvPr>
            <p:ph type="body" idx="21"/>
          </p:nvPr>
        </p:nvSpPr>
        <p:spPr>
          <a:prstGeom prst="rect">
            <a:avLst/>
          </a:prstGeom>
        </p:spPr>
        <p:txBody>
          <a:bodyPr/>
          <a:lstStyle/>
          <a:p>
            <a:pPr/>
            <a:r>
              <a:t>Formales Schema der Ziele der Psychologie</a:t>
            </a:r>
          </a:p>
        </p:txBody>
      </p:sp>
      <p:sp>
        <p:nvSpPr>
          <p:cNvPr id="174" name="Form"/>
          <p:cNvSpPr/>
          <p:nvPr/>
        </p:nvSpPr>
        <p:spPr>
          <a:xfrm>
            <a:off x="3538796" y="2536389"/>
            <a:ext cx="2822678" cy="2822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004"/>
                </a:lnTo>
                <a:cubicBezTo>
                  <a:pt x="10778" y="2004"/>
                  <a:pt x="2004" y="10778"/>
                  <a:pt x="2004" y="21600"/>
                </a:cubicBezTo>
                <a:close/>
              </a:path>
            </a:pathLst>
          </a:custGeom>
          <a:solidFill>
            <a:schemeClr val="accent6"/>
          </a:solidFill>
          <a:ln w="12700">
            <a:miter lim="400000"/>
          </a:ln>
        </p:spPr>
        <p:txBody>
          <a:bodyPr lIns="51199" tIns="51199" rIns="51199" bIns="51199" anchor="ctr"/>
          <a:lstStyle/>
          <a:p>
            <a:pPr algn="ctr">
              <a:spcBef>
                <a:spcPts val="1700"/>
              </a:spcBef>
              <a:defRPr b="1" sz="2800">
                <a:solidFill>
                  <a:srgbClr val="00998A"/>
                </a:solidFill>
                <a:latin typeface="Arial"/>
                <a:ea typeface="Arial"/>
                <a:cs typeface="Arial"/>
                <a:sym typeface="Arial"/>
              </a:defRPr>
            </a:pPr>
          </a:p>
        </p:txBody>
      </p:sp>
      <p:sp>
        <p:nvSpPr>
          <p:cNvPr id="175" name="Form"/>
          <p:cNvSpPr/>
          <p:nvPr/>
        </p:nvSpPr>
        <p:spPr>
          <a:xfrm>
            <a:off x="3538796" y="5359067"/>
            <a:ext cx="2822678" cy="2822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11929"/>
                  <a:pt x="0" y="0"/>
                </a:cubicBezTo>
                <a:lnTo>
                  <a:pt x="2004" y="0"/>
                </a:lnTo>
                <a:cubicBezTo>
                  <a:pt x="2004" y="10822"/>
                  <a:pt x="10778" y="19596"/>
                  <a:pt x="21600" y="19596"/>
                </a:cubicBezTo>
                <a:close/>
              </a:path>
            </a:pathLst>
          </a:custGeom>
          <a:solidFill>
            <a:schemeClr val="accent6"/>
          </a:solidFill>
          <a:ln w="12700">
            <a:miter lim="400000"/>
          </a:ln>
        </p:spPr>
        <p:txBody>
          <a:bodyPr lIns="51199" tIns="51199" rIns="51199" bIns="51199" anchor="ctr"/>
          <a:lstStyle/>
          <a:p>
            <a:pPr algn="ctr">
              <a:spcBef>
                <a:spcPts val="1700"/>
              </a:spcBef>
              <a:defRPr b="1" sz="2800">
                <a:solidFill>
                  <a:srgbClr val="00998A"/>
                </a:solidFill>
                <a:latin typeface="Arial"/>
                <a:ea typeface="Arial"/>
                <a:cs typeface="Arial"/>
                <a:sym typeface="Arial"/>
              </a:defRPr>
            </a:pPr>
          </a:p>
        </p:txBody>
      </p:sp>
      <p:sp>
        <p:nvSpPr>
          <p:cNvPr id="176" name="Form"/>
          <p:cNvSpPr/>
          <p:nvPr/>
        </p:nvSpPr>
        <p:spPr>
          <a:xfrm>
            <a:off x="6361473" y="5359067"/>
            <a:ext cx="2822679" cy="2822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1929"/>
                  <a:pt x="11929" y="21600"/>
                  <a:pt x="0" y="21600"/>
                </a:cubicBezTo>
                <a:lnTo>
                  <a:pt x="0" y="19596"/>
                </a:lnTo>
                <a:cubicBezTo>
                  <a:pt x="10822" y="19596"/>
                  <a:pt x="19596" y="10822"/>
                  <a:pt x="19596" y="0"/>
                </a:cubicBezTo>
                <a:close/>
              </a:path>
            </a:pathLst>
          </a:custGeom>
          <a:solidFill>
            <a:schemeClr val="accent6"/>
          </a:solidFill>
          <a:ln w="12700">
            <a:miter lim="400000"/>
          </a:ln>
        </p:spPr>
        <p:txBody>
          <a:bodyPr lIns="51199" tIns="51199" rIns="51199" bIns="51199" anchor="ctr"/>
          <a:lstStyle/>
          <a:p>
            <a:pPr algn="ctr">
              <a:spcBef>
                <a:spcPts val="1700"/>
              </a:spcBef>
              <a:defRPr b="1" sz="2800">
                <a:solidFill>
                  <a:srgbClr val="00998A"/>
                </a:solidFill>
                <a:latin typeface="Arial"/>
                <a:ea typeface="Arial"/>
                <a:cs typeface="Arial"/>
                <a:sym typeface="Arial"/>
              </a:defRPr>
            </a:pPr>
          </a:p>
        </p:txBody>
      </p:sp>
      <p:sp>
        <p:nvSpPr>
          <p:cNvPr id="177" name="Form"/>
          <p:cNvSpPr/>
          <p:nvPr/>
        </p:nvSpPr>
        <p:spPr>
          <a:xfrm>
            <a:off x="6361473" y="2536389"/>
            <a:ext cx="2822679" cy="2822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19596" y="21600"/>
                </a:lnTo>
                <a:cubicBezTo>
                  <a:pt x="19596" y="10778"/>
                  <a:pt x="10822" y="2004"/>
                  <a:pt x="0" y="2004"/>
                </a:cubicBezTo>
                <a:close/>
              </a:path>
            </a:pathLst>
          </a:custGeom>
          <a:solidFill>
            <a:schemeClr val="accent6"/>
          </a:solidFill>
          <a:ln w="12700">
            <a:miter lim="400000"/>
          </a:ln>
        </p:spPr>
        <p:txBody>
          <a:bodyPr lIns="51199" tIns="51199" rIns="51199" bIns="51199" anchor="ctr"/>
          <a:lstStyle/>
          <a:p>
            <a:pPr algn="ctr">
              <a:spcBef>
                <a:spcPts val="1700"/>
              </a:spcBef>
              <a:defRPr b="1" sz="2800">
                <a:solidFill>
                  <a:srgbClr val="00998A"/>
                </a:solidFill>
                <a:latin typeface="Arial"/>
                <a:ea typeface="Arial"/>
                <a:cs typeface="Arial"/>
                <a:sym typeface="Arial"/>
              </a:defRPr>
            </a:pPr>
          </a:p>
        </p:txBody>
      </p:sp>
      <p:sp>
        <p:nvSpPr>
          <p:cNvPr id="178" name="Kreis"/>
          <p:cNvSpPr/>
          <p:nvPr/>
        </p:nvSpPr>
        <p:spPr>
          <a:xfrm>
            <a:off x="5062142" y="4059737"/>
            <a:ext cx="2598663" cy="2598663"/>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b="1" sz="2800">
                <a:solidFill>
                  <a:srgbClr val="FFFFFF"/>
                </a:solidFill>
                <a:latin typeface="Arial"/>
                <a:ea typeface="Arial"/>
                <a:cs typeface="Arial"/>
                <a:sym typeface="Arial"/>
              </a:defRPr>
            </a:pPr>
          </a:p>
        </p:txBody>
      </p:sp>
      <p:sp>
        <p:nvSpPr>
          <p:cNvPr id="179" name="Denken…"/>
          <p:cNvSpPr txBox="1"/>
          <p:nvPr/>
        </p:nvSpPr>
        <p:spPr>
          <a:xfrm>
            <a:off x="5442708" y="4552902"/>
            <a:ext cx="1837531" cy="1612333"/>
          </a:xfrm>
          <a:prstGeom prst="rect">
            <a:avLst/>
          </a:prstGeom>
          <a:ln w="12700">
            <a:miter lim="400000"/>
          </a:ln>
          <a:extLst>
            <a:ext uri="{C572A759-6A51-4108-AA02-DFA0A04FC94B}">
              <ma14:wrappingTextBoxFlag xmlns:ma14="http://schemas.microsoft.com/office/mac/drawingml/2011/main" val="1"/>
            </a:ext>
          </a:extLst>
        </p:spPr>
        <p:txBody>
          <a:bodyPr lIns="39736" tIns="39736" rIns="39736" bIns="39736">
            <a:spAutoFit/>
          </a:bodyPr>
          <a:lstStyle/>
          <a:p>
            <a:pPr algn="ctr" defTabSz="1390791">
              <a:lnSpc>
                <a:spcPct val="90000"/>
              </a:lnSpc>
              <a:spcBef>
                <a:spcPts val="1300"/>
              </a:spcBef>
              <a:defRPr b="1" sz="3000">
                <a:solidFill>
                  <a:srgbClr val="FFFFFF"/>
                </a:solidFill>
                <a:latin typeface="Arial"/>
                <a:ea typeface="Arial"/>
                <a:cs typeface="Arial"/>
                <a:sym typeface="Arial"/>
              </a:defRPr>
            </a:pPr>
            <a:r>
              <a:t>Denken</a:t>
            </a:r>
            <a:endParaRPr sz="2800"/>
          </a:p>
          <a:p>
            <a:pPr algn="ctr" defTabSz="1390791">
              <a:lnSpc>
                <a:spcPct val="90000"/>
              </a:lnSpc>
              <a:spcBef>
                <a:spcPts val="1300"/>
              </a:spcBef>
              <a:defRPr b="1" sz="3000">
                <a:solidFill>
                  <a:srgbClr val="FFFFFF"/>
                </a:solidFill>
                <a:latin typeface="Arial"/>
                <a:ea typeface="Arial"/>
                <a:cs typeface="Arial"/>
                <a:sym typeface="Arial"/>
              </a:defRPr>
            </a:pPr>
            <a:r>
              <a:t>Fühlen</a:t>
            </a:r>
            <a:endParaRPr sz="2800"/>
          </a:p>
          <a:p>
            <a:pPr algn="ctr" defTabSz="1390791">
              <a:lnSpc>
                <a:spcPct val="90000"/>
              </a:lnSpc>
              <a:spcBef>
                <a:spcPts val="1300"/>
              </a:spcBef>
              <a:defRPr b="1" sz="3000">
                <a:solidFill>
                  <a:srgbClr val="FFFFFF"/>
                </a:solidFill>
                <a:latin typeface="Arial"/>
                <a:ea typeface="Arial"/>
                <a:cs typeface="Arial"/>
                <a:sym typeface="Arial"/>
              </a:defRPr>
            </a:pPr>
            <a:r>
              <a:t>Handeln</a:t>
            </a:r>
          </a:p>
        </p:txBody>
      </p:sp>
      <p:sp>
        <p:nvSpPr>
          <p:cNvPr id="180" name="Oval"/>
          <p:cNvSpPr/>
          <p:nvPr/>
        </p:nvSpPr>
        <p:spPr>
          <a:xfrm>
            <a:off x="5093677" y="1512177"/>
            <a:ext cx="2535590" cy="2179400"/>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b="1" sz="2800">
                <a:solidFill>
                  <a:srgbClr val="FFFFFF"/>
                </a:solidFill>
                <a:latin typeface="Arial"/>
                <a:ea typeface="Arial"/>
                <a:cs typeface="Arial"/>
                <a:sym typeface="Arial"/>
              </a:defRPr>
            </a:pPr>
          </a:p>
        </p:txBody>
      </p:sp>
      <p:sp>
        <p:nvSpPr>
          <p:cNvPr id="181" name="beschreiben"/>
          <p:cNvSpPr txBox="1"/>
          <p:nvPr/>
        </p:nvSpPr>
        <p:spPr>
          <a:xfrm>
            <a:off x="5465006" y="2412448"/>
            <a:ext cx="1792935" cy="378859"/>
          </a:xfrm>
          <a:prstGeom prst="rect">
            <a:avLst/>
          </a:prstGeom>
          <a:ln w="12700">
            <a:miter lim="400000"/>
          </a:ln>
          <a:extLst>
            <a:ext uri="{C572A759-6A51-4108-AA02-DFA0A04FC94B}">
              <ma14:wrappingTextBoxFlag xmlns:ma14="http://schemas.microsoft.com/office/mac/drawingml/2011/main" val="1"/>
            </a:ext>
          </a:extLst>
        </p:spPr>
        <p:txBody>
          <a:bodyPr lIns="28899" tIns="28899" rIns="28899" bIns="28899">
            <a:spAutoFit/>
          </a:bodyPr>
          <a:lstStyle>
            <a:lvl1pPr algn="ctr" defTabSz="1011484">
              <a:lnSpc>
                <a:spcPct val="90000"/>
              </a:lnSpc>
              <a:spcBef>
                <a:spcPts val="900"/>
              </a:spcBef>
              <a:defRPr b="1" sz="2200">
                <a:solidFill>
                  <a:srgbClr val="FFFFFF"/>
                </a:solidFill>
                <a:latin typeface="Arial"/>
                <a:ea typeface="Arial"/>
                <a:cs typeface="Arial"/>
                <a:sym typeface="Arial"/>
              </a:defRPr>
            </a:lvl1pPr>
          </a:lstStyle>
          <a:p>
            <a:pPr/>
            <a:r>
              <a:t>beschreiben</a:t>
            </a:r>
          </a:p>
        </p:txBody>
      </p:sp>
      <p:sp>
        <p:nvSpPr>
          <p:cNvPr id="182" name="Oval"/>
          <p:cNvSpPr/>
          <p:nvPr/>
        </p:nvSpPr>
        <p:spPr>
          <a:xfrm>
            <a:off x="7850868" y="4269367"/>
            <a:ext cx="2535590" cy="2179400"/>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b="1" sz="2800">
                <a:solidFill>
                  <a:srgbClr val="FFFFFF"/>
                </a:solidFill>
                <a:latin typeface="Arial"/>
                <a:ea typeface="Arial"/>
                <a:cs typeface="Arial"/>
                <a:sym typeface="Arial"/>
              </a:defRPr>
            </a:pPr>
          </a:p>
        </p:txBody>
      </p:sp>
      <p:sp>
        <p:nvSpPr>
          <p:cNvPr id="183" name="vorhersagen"/>
          <p:cNvSpPr txBox="1"/>
          <p:nvPr/>
        </p:nvSpPr>
        <p:spPr>
          <a:xfrm>
            <a:off x="8222196" y="5169639"/>
            <a:ext cx="1792935" cy="378860"/>
          </a:xfrm>
          <a:prstGeom prst="rect">
            <a:avLst/>
          </a:prstGeom>
          <a:ln w="12700">
            <a:miter lim="400000"/>
          </a:ln>
          <a:extLst>
            <a:ext uri="{C572A759-6A51-4108-AA02-DFA0A04FC94B}">
              <ma14:wrappingTextBoxFlag xmlns:ma14="http://schemas.microsoft.com/office/mac/drawingml/2011/main" val="1"/>
            </a:ext>
          </a:extLst>
        </p:spPr>
        <p:txBody>
          <a:bodyPr lIns="28899" tIns="28899" rIns="28899" bIns="28899">
            <a:spAutoFit/>
          </a:bodyPr>
          <a:lstStyle>
            <a:lvl1pPr algn="ctr" defTabSz="1011484">
              <a:lnSpc>
                <a:spcPct val="90000"/>
              </a:lnSpc>
              <a:spcBef>
                <a:spcPts val="900"/>
              </a:spcBef>
              <a:defRPr b="1" sz="2200">
                <a:solidFill>
                  <a:srgbClr val="FFFFFF"/>
                </a:solidFill>
                <a:latin typeface="Arial"/>
                <a:ea typeface="Arial"/>
                <a:cs typeface="Arial"/>
                <a:sym typeface="Arial"/>
              </a:defRPr>
            </a:lvl1pPr>
          </a:lstStyle>
          <a:p>
            <a:pPr/>
            <a:r>
              <a:t>vorhersagen</a:t>
            </a:r>
          </a:p>
        </p:txBody>
      </p:sp>
      <p:sp>
        <p:nvSpPr>
          <p:cNvPr id="184" name="Oval"/>
          <p:cNvSpPr/>
          <p:nvPr/>
        </p:nvSpPr>
        <p:spPr>
          <a:xfrm>
            <a:off x="5093677" y="7026558"/>
            <a:ext cx="2535590" cy="2179400"/>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b="1" sz="2800">
                <a:solidFill>
                  <a:srgbClr val="FFFFFF"/>
                </a:solidFill>
                <a:latin typeface="Arial"/>
                <a:ea typeface="Arial"/>
                <a:cs typeface="Arial"/>
                <a:sym typeface="Arial"/>
              </a:defRPr>
            </a:pPr>
          </a:p>
        </p:txBody>
      </p:sp>
      <p:sp>
        <p:nvSpPr>
          <p:cNvPr id="185" name="verändern"/>
          <p:cNvSpPr txBox="1"/>
          <p:nvPr/>
        </p:nvSpPr>
        <p:spPr>
          <a:xfrm>
            <a:off x="5465006" y="7926830"/>
            <a:ext cx="1792935" cy="378860"/>
          </a:xfrm>
          <a:prstGeom prst="rect">
            <a:avLst/>
          </a:prstGeom>
          <a:ln w="12700">
            <a:miter lim="400000"/>
          </a:ln>
          <a:extLst>
            <a:ext uri="{C572A759-6A51-4108-AA02-DFA0A04FC94B}">
              <ma14:wrappingTextBoxFlag xmlns:ma14="http://schemas.microsoft.com/office/mac/drawingml/2011/main" val="1"/>
            </a:ext>
          </a:extLst>
        </p:spPr>
        <p:txBody>
          <a:bodyPr lIns="28899" tIns="28899" rIns="28899" bIns="28899">
            <a:spAutoFit/>
          </a:bodyPr>
          <a:lstStyle>
            <a:lvl1pPr algn="ctr" defTabSz="1011484">
              <a:lnSpc>
                <a:spcPct val="90000"/>
              </a:lnSpc>
              <a:spcBef>
                <a:spcPts val="900"/>
              </a:spcBef>
              <a:defRPr b="1" sz="2200">
                <a:solidFill>
                  <a:srgbClr val="FFFFFF"/>
                </a:solidFill>
                <a:latin typeface="Arial"/>
                <a:ea typeface="Arial"/>
                <a:cs typeface="Arial"/>
                <a:sym typeface="Arial"/>
              </a:defRPr>
            </a:lvl1pPr>
          </a:lstStyle>
          <a:p>
            <a:pPr/>
            <a:r>
              <a:t>verändern</a:t>
            </a:r>
          </a:p>
        </p:txBody>
      </p:sp>
      <p:sp>
        <p:nvSpPr>
          <p:cNvPr id="186" name="Oval"/>
          <p:cNvSpPr/>
          <p:nvPr/>
        </p:nvSpPr>
        <p:spPr>
          <a:xfrm>
            <a:off x="2336486" y="4269367"/>
            <a:ext cx="2535590" cy="2179400"/>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b="1" sz="2800">
                <a:solidFill>
                  <a:srgbClr val="FFFFFF"/>
                </a:solidFill>
                <a:latin typeface="Arial"/>
                <a:ea typeface="Arial"/>
                <a:cs typeface="Arial"/>
                <a:sym typeface="Arial"/>
              </a:defRPr>
            </a:pPr>
          </a:p>
        </p:txBody>
      </p:sp>
      <p:sp>
        <p:nvSpPr>
          <p:cNvPr id="187" name="erklären"/>
          <p:cNvSpPr txBox="1"/>
          <p:nvPr/>
        </p:nvSpPr>
        <p:spPr>
          <a:xfrm>
            <a:off x="2707813" y="5169639"/>
            <a:ext cx="1792935" cy="378860"/>
          </a:xfrm>
          <a:prstGeom prst="rect">
            <a:avLst/>
          </a:prstGeom>
          <a:ln w="12700">
            <a:miter lim="400000"/>
          </a:ln>
          <a:extLst>
            <a:ext uri="{C572A759-6A51-4108-AA02-DFA0A04FC94B}">
              <ma14:wrappingTextBoxFlag xmlns:ma14="http://schemas.microsoft.com/office/mac/drawingml/2011/main" val="1"/>
            </a:ext>
          </a:extLst>
        </p:spPr>
        <p:txBody>
          <a:bodyPr lIns="28899" tIns="28899" rIns="28899" bIns="28899">
            <a:spAutoFit/>
          </a:bodyPr>
          <a:lstStyle>
            <a:lvl1pPr algn="ctr" defTabSz="1011484">
              <a:lnSpc>
                <a:spcPct val="90000"/>
              </a:lnSpc>
              <a:spcBef>
                <a:spcPts val="900"/>
              </a:spcBef>
              <a:defRPr b="1" sz="2200">
                <a:solidFill>
                  <a:srgbClr val="FFFFFF"/>
                </a:solidFill>
                <a:latin typeface="Arial"/>
                <a:ea typeface="Arial"/>
                <a:cs typeface="Arial"/>
                <a:sym typeface="Arial"/>
              </a:defRPr>
            </a:lvl1pPr>
          </a:lstStyle>
          <a:p>
            <a:pPr/>
            <a:r>
              <a:t>erklären</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8" name="Erstellen Sie eine Anleitung zum Nachbau dieser Studie!"/>
          <p:cNvSpPr txBox="1"/>
          <p:nvPr>
            <p:ph type="body" idx="21"/>
          </p:nvPr>
        </p:nvSpPr>
        <p:spPr>
          <a:prstGeom prst="rect">
            <a:avLst/>
          </a:prstGeom>
        </p:spPr>
        <p:txBody>
          <a:bodyPr/>
          <a:lstStyle>
            <a:lvl1pPr marL="119379" marR="119379" indent="119379" defTabSz="1222451">
              <a:defRPr sz="5828"/>
            </a:lvl1pPr>
          </a:lstStyle>
          <a:p>
            <a:pPr/>
            <a:r>
              <a:t>Erstellen Sie eine Anleitung zum Nachbau dieser Studie!</a:t>
            </a:r>
          </a:p>
        </p:txBody>
      </p:sp>
      <p:sp>
        <p:nvSpPr>
          <p:cNvPr id="1019" name="Finden Sie sich in vier Kleingruppen.…"/>
          <p:cNvSpPr txBox="1"/>
          <p:nvPr>
            <p:ph type="body" idx="22"/>
          </p:nvPr>
        </p:nvSpPr>
        <p:spPr>
          <a:prstGeom prst="rect">
            <a:avLst/>
          </a:prstGeom>
        </p:spPr>
        <p:txBody>
          <a:bodyPr/>
          <a:lstStyle/>
          <a:p>
            <a:pPr/>
            <a:r>
              <a:t>Finden Sie sich in vier Kleingruppen.</a:t>
            </a:r>
          </a:p>
          <a:p>
            <a:pPr/>
            <a:r>
              <a:t>Jede Kleingruppe erarbeitet eine der vier Forschungsfragen (stimmen Sie sich dazu zwischen den Gruppen ab).</a:t>
            </a:r>
          </a:p>
          <a:p>
            <a:pPr/>
            <a:r>
              <a:t>Erarbeiten Sie sich die zentralen Inhalte des Artikels in Bezug auf Ihre Leitfrage. Konzentrieren Sie sich auf das Wesentliche. Lassen Sie Details außen vor.</a:t>
            </a:r>
          </a:p>
          <a:p>
            <a:pPr/>
            <a:r>
              <a:t>Präsentieren Sie eine Anleitung zum „Nachbau“ der Forschungsfrage Ihrer Arbeitsgruppe (Dauer ca. 3-5 Min.)</a:t>
            </a:r>
            <a:br/>
          </a:p>
          <a:p>
            <a:pPr marL="127000" indent="0">
              <a:buClrTx/>
              <a:buSzTx/>
              <a:buFontTx/>
              <a:buNone/>
            </a:pPr>
            <a:r>
              <a:rPr i="1"/>
              <a:t>Hinweise</a:t>
            </a:r>
            <a:r>
              <a:t>:</a:t>
            </a:r>
          </a:p>
          <a:p>
            <a:pPr/>
            <a:r>
              <a:t>Nutzen Sie dabei eine Visualisierung wie ein Flipchart o. Ä.</a:t>
            </a:r>
          </a:p>
          <a:p>
            <a:pPr/>
            <a:r>
              <a:t>Nutzen Sie Übersetzungsapps wie Deepl, wenn Sie einen Satz nicht gut verstehen.</a:t>
            </a:r>
          </a:p>
          <a:p>
            <a:pPr/>
            <a:r>
              <a:t>Falls Sie noch Zeit übrig haben, recherchieren Sie ähnliche Studien.</a:t>
            </a:r>
          </a:p>
        </p:txBody>
      </p:sp>
      <p:grpSp>
        <p:nvGrpSpPr>
          <p:cNvPr id="1022" name="Bild"/>
          <p:cNvGrpSpPr/>
          <p:nvPr/>
        </p:nvGrpSpPr>
        <p:grpSpPr>
          <a:xfrm>
            <a:off x="714408" y="1825131"/>
            <a:ext cx="5511688" cy="6662363"/>
            <a:chOff x="0" y="0"/>
            <a:chExt cx="5511686" cy="6662361"/>
          </a:xfrm>
        </p:grpSpPr>
        <p:pic>
          <p:nvPicPr>
            <p:cNvPr id="1021" name="Bild" descr="Bild"/>
            <p:cNvPicPr>
              <a:picLocks noChangeAspect="1"/>
            </p:cNvPicPr>
            <p:nvPr/>
          </p:nvPicPr>
          <p:blipFill>
            <a:blip r:embed="rId2">
              <a:extLst/>
            </a:blip>
            <a:stretch>
              <a:fillRect/>
            </a:stretch>
          </p:blipFill>
          <p:spPr>
            <a:xfrm>
              <a:off x="215900" y="139700"/>
              <a:ext cx="5079887" cy="6103562"/>
            </a:xfrm>
            <a:prstGeom prst="rect">
              <a:avLst/>
            </a:prstGeom>
            <a:ln>
              <a:noFill/>
            </a:ln>
            <a:effectLst/>
          </p:spPr>
        </p:pic>
        <p:pic>
          <p:nvPicPr>
            <p:cNvPr id="1020" name="Bild" descr="Bild"/>
            <p:cNvPicPr>
              <a:picLocks noChangeAspect="0"/>
            </p:cNvPicPr>
            <p:nvPr/>
          </p:nvPicPr>
          <p:blipFill>
            <a:blip r:embed="rId3">
              <a:extLst/>
            </a:blip>
            <a:stretch>
              <a:fillRect/>
            </a:stretch>
          </p:blipFill>
          <p:spPr>
            <a:xfrm>
              <a:off x="0" y="0"/>
              <a:ext cx="5511687" cy="6662362"/>
            </a:xfrm>
            <a:prstGeom prst="rect">
              <a:avLst/>
            </a:prstGeom>
            <a:effectLst/>
          </p:spPr>
        </p:pic>
      </p:grpSp>
      <p:sp>
        <p:nvSpPr>
          <p:cNvPr id="1023" name="Den Artikel finden Sie hier."/>
          <p:cNvSpPr txBox="1"/>
          <p:nvPr/>
        </p:nvSpPr>
        <p:spPr>
          <a:xfrm>
            <a:off x="400997" y="8531657"/>
            <a:ext cx="2517153"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r>
              <a:t>Den Artikel finden Sie </a:t>
            </a:r>
            <a:r>
              <a:rPr u="sng">
                <a:solidFill>
                  <a:srgbClr val="0070C0"/>
                </a:solidFill>
                <a:uFill>
                  <a:solidFill>
                    <a:srgbClr val="0070C0"/>
                  </a:solidFill>
                </a:uFill>
                <a:hlinkClick r:id="rId4" invalidUrl="" action="" tgtFrame="" tooltip="" history="1" highlightClick="0" endSnd="0"/>
              </a:rPr>
              <a:t>hier</a:t>
            </a:r>
            <a:r>
              <a:t>.</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6" name="Abschluss"/>
          <p:cNvSpPr txBox="1"/>
          <p:nvPr>
            <p:ph type="title"/>
          </p:nvPr>
        </p:nvSpPr>
        <p:spPr>
          <a:prstGeom prst="rect">
            <a:avLst/>
          </a:prstGeom>
        </p:spPr>
        <p:txBody>
          <a:bodyPr/>
          <a:lstStyle/>
          <a:p>
            <a:pPr/>
            <a:r>
              <a:t>Abschluss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9" name="Hinweise"/>
          <p:cNvSpPr txBox="1"/>
          <p:nvPr>
            <p:ph type="body" idx="21"/>
          </p:nvPr>
        </p:nvSpPr>
        <p:spPr>
          <a:prstGeom prst="rect">
            <a:avLst/>
          </a:prstGeom>
        </p:spPr>
        <p:txBody>
          <a:bodyPr/>
          <a:lstStyle/>
          <a:p>
            <a:pPr/>
            <a:r>
              <a:t>Hinweise</a:t>
            </a:r>
          </a:p>
        </p:txBody>
      </p:sp>
      <p:sp>
        <p:nvSpPr>
          <p:cNvPr id="1030" name="Dieses Dokument ist mit CC-BY 3.0 lizenziert.…"/>
          <p:cNvSpPr txBox="1"/>
          <p:nvPr>
            <p:ph type="body" idx="22"/>
          </p:nvPr>
        </p:nvSpPr>
        <p:spPr>
          <a:prstGeom prst="rect">
            <a:avLst/>
          </a:prstGeom>
        </p:spPr>
        <p:txBody>
          <a:bodyPr/>
          <a:lstStyle/>
          <a:p>
            <a:pPr/>
            <a:r>
              <a:t>Dieses Dokument ist mit CC-BY 3.0 lizenziert.</a:t>
            </a:r>
          </a:p>
          <a:p>
            <a:pPr/>
            <a:r>
              <a:t>Für externe Links kann keine Haftung übernommen werden.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3" name="Titeltext"/>
          <p:cNvSpPr txBox="1"/>
          <p:nvPr>
            <p:ph type="body" idx="21"/>
          </p:nvPr>
        </p:nvSpPr>
        <p:spPr>
          <a:prstGeom prst="rect">
            <a:avLst/>
          </a:prstGeom>
        </p:spPr>
        <p:txBody>
          <a:bodyPr/>
          <a:lstStyle/>
          <a:p>
            <a:pPr/>
            <a:r>
              <a:t>Titeltext</a:t>
            </a:r>
          </a:p>
        </p:txBody>
      </p:sp>
      <p:sp>
        <p:nvSpPr>
          <p:cNvPr id="1034" name="Gestern stand ich am Abgrund.…"/>
          <p:cNvSpPr txBox="1"/>
          <p:nvPr>
            <p:ph type="body" idx="22"/>
          </p:nvPr>
        </p:nvSpPr>
        <p:spPr>
          <a:prstGeom prst="rect">
            <a:avLst/>
          </a:prstGeom>
        </p:spPr>
        <p:txBody>
          <a:bodyPr/>
          <a:lstStyle/>
          <a:p>
            <a:pPr marL="0" marR="0" indent="0" algn="ctr" defTabSz="914400">
              <a:spcBef>
                <a:spcPts val="0"/>
              </a:spcBef>
              <a:buClrTx/>
              <a:buSzTx/>
              <a:buFontTx/>
              <a:buNone/>
              <a:defRPr sz="2400">
                <a:solidFill>
                  <a:srgbClr val="262626"/>
                </a:solidFill>
              </a:defRPr>
            </a:pPr>
            <a:r>
              <a:t>Gestern stand ich am Abgrund.</a:t>
            </a:r>
          </a:p>
          <a:p>
            <a:pPr marL="0" marR="0" indent="0" algn="ctr" defTabSz="914400">
              <a:spcBef>
                <a:spcPts val="0"/>
              </a:spcBef>
              <a:buClrTx/>
              <a:buSzTx/>
              <a:buFontTx/>
              <a:buNone/>
              <a:defRPr sz="2400">
                <a:solidFill>
                  <a:srgbClr val="262626"/>
                </a:solidFill>
              </a:defRPr>
            </a:pPr>
          </a:p>
          <a:p>
            <a:pPr marL="0" marR="0" indent="0" algn="ctr" defTabSz="914400">
              <a:spcBef>
                <a:spcPts val="0"/>
              </a:spcBef>
              <a:buClrTx/>
              <a:buSzTx/>
              <a:buFontTx/>
              <a:buNone/>
              <a:defRPr sz="2400">
                <a:solidFill>
                  <a:srgbClr val="262626"/>
                </a:solidFill>
              </a:defRPr>
            </a:pPr>
            <a:r>
              <a:t>Heute bin ich einen Schritt weiter.</a:t>
            </a:r>
          </a:p>
        </p:txBody>
      </p:sp>
      <p:pic>
        <p:nvPicPr>
          <p:cNvPr id="1035" name="Bild" descr="Bild"/>
          <p:cNvPicPr>
            <a:picLocks noChangeAspect="1"/>
          </p:cNvPicPr>
          <p:nvPr/>
        </p:nvPicPr>
        <p:blipFill>
          <a:blip r:embed="rId2">
            <a:extLst/>
          </a:blip>
          <a:stretch>
            <a:fillRect/>
          </a:stretch>
        </p:blipFill>
        <p:spPr>
          <a:xfrm>
            <a:off x="-12700" y="0"/>
            <a:ext cx="6502400" cy="9753600"/>
          </a:xfrm>
          <a:prstGeom prst="rect">
            <a:avLst/>
          </a:prstGeom>
          <a:ln w="12700">
            <a:miter lim="400000"/>
          </a:ln>
        </p:spPr>
      </p:pic>
      <p:sp>
        <p:nvSpPr>
          <p:cNvPr id="1036" name="https://unsplash.com/@nicholassampson"/>
          <p:cNvSpPr txBox="1"/>
          <p:nvPr/>
        </p:nvSpPr>
        <p:spPr>
          <a:xfrm>
            <a:off x="322953" y="9133377"/>
            <a:ext cx="2659507" cy="307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1200">
                <a:solidFill>
                  <a:srgbClr val="FFFFFF"/>
                </a:solidFill>
              </a:defRPr>
            </a:lvl1pPr>
          </a:lstStyle>
          <a:p>
            <a:pPr/>
            <a:r>
              <a:t>https://unsplash.com/@nicholassampson</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38"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9" name="Hinweise"/>
          <p:cNvSpPr txBox="1"/>
          <p:nvPr>
            <p:ph type="body" idx="21"/>
          </p:nvPr>
        </p:nvSpPr>
        <p:spPr>
          <a:prstGeom prst="rect">
            <a:avLst/>
          </a:prstGeom>
        </p:spPr>
        <p:txBody>
          <a:bodyPr/>
          <a:lstStyle/>
          <a:p>
            <a:pPr/>
            <a:r>
              <a:t>Hinweise</a:t>
            </a:r>
          </a:p>
        </p:txBody>
      </p:sp>
      <p:sp>
        <p:nvSpPr>
          <p:cNvPr id="1040" name="Dieses Dokument steht unter der Lizenz CC-BY 3.0.…"/>
          <p:cNvSpPr txBox="1"/>
          <p:nvPr>
            <p:ph type="body" idx="22"/>
          </p:nvPr>
        </p:nvSpPr>
        <p:spPr>
          <a:prstGeom prst="rect">
            <a:avLst/>
          </a:prstGeom>
        </p:spPr>
        <p:txBody>
          <a:bodyPr/>
          <a:lstStyle/>
          <a:p>
            <a:pPr/>
            <a:r>
              <a:t>Dieses Dokument steht unter der Lizenz CC-BY 3.0.</a:t>
            </a:r>
          </a:p>
          <a:p>
            <a:pPr/>
            <a:r>
              <a:t>Autor: Sebastian Sauer</a:t>
            </a:r>
          </a:p>
          <a:p>
            <a:pPr/>
            <a:r>
              <a:t>Dieses Dokument entstand mit reichlicher Unterstützung vieler Kolleginnen und Kollegen aus der FOM. Vielen Dank!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Foliennummer"/>
          <p:cNvSpPr txBox="1"/>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sp>
        <p:nvSpPr>
          <p:cNvPr id="190" name="Ich will kein Wissenschaftler werden"/>
          <p:cNvSpPr txBox="1"/>
          <p:nvPr>
            <p:ph type="body" idx="21"/>
          </p:nvPr>
        </p:nvSpPr>
        <p:spPr>
          <a:prstGeom prst="rect">
            <a:avLst/>
          </a:prstGeom>
        </p:spPr>
        <p:txBody>
          <a:bodyPr/>
          <a:lstStyle/>
          <a:p>
            <a:pPr/>
            <a:r>
              <a:t>Ich will </a:t>
            </a:r>
            <a:r>
              <a:rPr u="sng"/>
              <a:t>kein</a:t>
            </a:r>
            <a:r>
              <a:t> Wissenschaftler werden</a:t>
            </a:r>
          </a:p>
        </p:txBody>
      </p:sp>
      <p:sp>
        <p:nvSpPr>
          <p:cNvPr id="191" name="Linie"/>
          <p:cNvSpPr/>
          <p:nvPr/>
        </p:nvSpPr>
        <p:spPr>
          <a:xfrm flipV="1">
            <a:off x="6574260" y="1534551"/>
            <a:ext cx="1" cy="7453881"/>
          </a:xfrm>
          <a:prstGeom prst="line">
            <a:avLst/>
          </a:prstGeom>
          <a:ln w="3175">
            <a:solidFill>
              <a:schemeClr val="accent1"/>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pic>
        <p:nvPicPr>
          <p:cNvPr id="192" name="Bild" descr="Bild"/>
          <p:cNvPicPr>
            <a:picLocks noChangeAspect="1"/>
          </p:cNvPicPr>
          <p:nvPr/>
        </p:nvPicPr>
        <p:blipFill>
          <a:blip r:embed="rId2">
            <a:extLst/>
          </a:blip>
          <a:stretch>
            <a:fillRect/>
          </a:stretch>
        </p:blipFill>
        <p:spPr>
          <a:xfrm>
            <a:off x="183463" y="2668752"/>
            <a:ext cx="1785273" cy="2276223"/>
          </a:xfrm>
          <a:prstGeom prst="rect">
            <a:avLst/>
          </a:prstGeom>
          <a:ln w="12700">
            <a:miter lim="400000"/>
          </a:ln>
        </p:spPr>
      </p:pic>
      <p:sp>
        <p:nvSpPr>
          <p:cNvPr id="193" name="Gautham Venugopalan"/>
          <p:cNvSpPr/>
          <p:nvPr/>
        </p:nvSpPr>
        <p:spPr>
          <a:xfrm>
            <a:off x="90311" y="4990703"/>
            <a:ext cx="2745877" cy="41383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457200">
              <a:defRPr i="1" sz="2000">
                <a:ln w="0" cap="flat">
                  <a:solidFill>
                    <a:srgbClr val="000000"/>
                  </a:solidFill>
                  <a:prstDash val="solid"/>
                  <a:miter lim="400000"/>
                </a:ln>
                <a:solidFill>
                  <a:srgbClr val="707070"/>
                </a:solidFill>
                <a:latin typeface="Arial"/>
                <a:ea typeface="Arial"/>
                <a:cs typeface="Arial"/>
                <a:sym typeface="Arial"/>
              </a:defRPr>
            </a:lvl1pPr>
          </a:lstStyle>
          <a:p>
            <a:pPr/>
            <a:r>
              <a:t>Gautham Venugopalan</a:t>
            </a:r>
          </a:p>
        </p:txBody>
      </p:sp>
      <p:sp>
        <p:nvSpPr>
          <p:cNvPr id="194" name="Um als Unternehmensberater zu arbeiten, braucht es wissenschaftliches Denken, sagt Gautham Venugopalan. Er arbeitete erst als Wissenschaftler, jetzt in der Unternehmensberatung."/>
          <p:cNvSpPr/>
          <p:nvPr/>
        </p:nvSpPr>
        <p:spPr>
          <a:xfrm>
            <a:off x="2116496" y="2622471"/>
            <a:ext cx="4061046" cy="19588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457200">
              <a:defRPr sz="2000">
                <a:ln w="0" cap="flat">
                  <a:solidFill>
                    <a:srgbClr val="000000"/>
                  </a:solidFill>
                  <a:prstDash val="solid"/>
                  <a:miter lim="400000"/>
                </a:ln>
                <a:solidFill>
                  <a:srgbClr val="414141"/>
                </a:solidFill>
              </a:defRPr>
            </a:lvl1pPr>
          </a:lstStyle>
          <a:p>
            <a:pPr/>
            <a:r>
              <a:t>Um als Unternehmensberater zu arbeiten, braucht es wissenschaftliches Denken, sagt Gautham Venugopalan. Er arbeitete erst als Wissenschaftler, jetzt in der Unternehmensberatung.</a:t>
            </a:r>
          </a:p>
        </p:txBody>
      </p:sp>
      <p:sp>
        <p:nvSpPr>
          <p:cNvPr id="195" name="http://www.nature.com/naturejobs/science/articles/10.1038/nj7586-429b?WT.mc_id=TWT_NatureNews"/>
          <p:cNvSpPr/>
          <p:nvPr/>
        </p:nvSpPr>
        <p:spPr>
          <a:xfrm>
            <a:off x="195124" y="8567175"/>
            <a:ext cx="6146932" cy="4856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p>
            <a:pPr algn="ctr">
              <a:defRPr sz="1200"/>
            </a:pPr>
            <a:r>
              <a:rPr u="sng">
                <a:solidFill>
                  <a:srgbClr val="0070C0"/>
                </a:solidFill>
                <a:uFill>
                  <a:solidFill>
                    <a:srgbClr val="0070C0"/>
                  </a:solidFill>
                </a:uFill>
                <a:hlinkClick r:id="rId3" invalidUrl="" action="" tgtFrame="" tooltip="" history="1" highlightClick="0" endSnd="0"/>
              </a:rPr>
              <a:t>http://www.nature.com/naturejobs/science/articles/10.1038/nj7586-429b?WT.mc_id=TWT_NatureNews</a:t>
            </a:r>
            <a:r>
              <a:t> </a:t>
            </a:r>
          </a:p>
        </p:txBody>
      </p:sp>
      <p:sp>
        <p:nvSpPr>
          <p:cNvPr id="196" name="Arbeitweisen in beiden Feldern:…"/>
          <p:cNvSpPr/>
          <p:nvPr/>
        </p:nvSpPr>
        <p:spPr>
          <a:xfrm>
            <a:off x="137519" y="5529604"/>
            <a:ext cx="6262141" cy="22636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Arbeitweisen in beiden Feldern:</a:t>
            </a:r>
            <a:b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rPr>
                <a:latin typeface="Roboto Condensed Bold"/>
                <a:ea typeface="Roboto Condensed Bold"/>
                <a:cs typeface="Roboto Condensed Bold"/>
                <a:sym typeface="Roboto Condensed Bold"/>
              </a:rPr>
              <a:t>Evidenzbasiertes Vorgehen</a:t>
            </a:r>
            <a:r>
              <a:t>: Zahlen, Daten, </a:t>
            </a:r>
            <a:r>
              <a:rPr>
                <a:latin typeface="Roboto Condensed Bold"/>
                <a:ea typeface="Roboto Condensed Bold"/>
                <a:cs typeface="Roboto Condensed Bold"/>
                <a:sym typeface="Roboto Condensed Bold"/>
              </a:rPr>
              <a:t>Fakten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rPr>
                <a:latin typeface="Roboto Condensed Bold"/>
                <a:ea typeface="Roboto Condensed Bold"/>
                <a:cs typeface="Roboto Condensed Bold"/>
                <a:sym typeface="Roboto Condensed Bold"/>
              </a:rPr>
              <a:t>Systematisches</a:t>
            </a:r>
            <a:r>
              <a:t> Vorgehen: Hohe Qualitätsstandards bei den Kernprozessen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rPr>
                <a:latin typeface="Roboto Condensed Bold"/>
                <a:ea typeface="Roboto Condensed Bold"/>
                <a:cs typeface="Roboto Condensed Bold"/>
                <a:sym typeface="Roboto Condensed Bold"/>
              </a:rPr>
              <a:t>Annahmen</a:t>
            </a:r>
            <a:r>
              <a:t> und Ideen </a:t>
            </a:r>
            <a:r>
              <a:rPr>
                <a:latin typeface="Roboto Condensed Bold"/>
                <a:ea typeface="Roboto Condensed Bold"/>
                <a:cs typeface="Roboto Condensed Bold"/>
                <a:sym typeface="Roboto Condensed Bold"/>
              </a:rPr>
              <a:t>testen</a:t>
            </a:r>
            <a:r>
              <a:t>: Nicht glauben, überprüfen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Gute </a:t>
            </a:r>
            <a:r>
              <a:rPr>
                <a:latin typeface="Roboto Condensed Bold"/>
                <a:ea typeface="Roboto Condensed Bold"/>
                <a:cs typeface="Roboto Condensed Bold"/>
                <a:sym typeface="Roboto Condensed Bold"/>
              </a:rPr>
              <a:t>Schätzungen</a:t>
            </a:r>
            <a:r>
              <a:t> erstellen: Tacheles reden</a:t>
            </a:r>
          </a:p>
        </p:txBody>
      </p:sp>
      <p:sp>
        <p:nvSpPr>
          <p:cNvPr id="197" name="Wissenschaft für die Praxis"/>
          <p:cNvSpPr/>
          <p:nvPr/>
        </p:nvSpPr>
        <p:spPr>
          <a:xfrm>
            <a:off x="914398" y="1681225"/>
            <a:ext cx="3203871"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2200">
                <a:latin typeface="Roboto Condensed Bold"/>
                <a:ea typeface="Roboto Condensed Bold"/>
                <a:cs typeface="Roboto Condensed Bold"/>
                <a:sym typeface="Roboto Condensed Bold"/>
              </a:defRPr>
            </a:pPr>
            <a:r>
              <a:t>Wissenschaft </a:t>
            </a:r>
            <a:r>
              <a:rPr i="1"/>
              <a:t>für</a:t>
            </a:r>
            <a:r>
              <a:t> die Praxis</a:t>
            </a:r>
          </a:p>
        </p:txBody>
      </p:sp>
      <p:sp>
        <p:nvSpPr>
          <p:cNvPr id="198" name="Wissenschaft in der Praxis"/>
          <p:cNvSpPr/>
          <p:nvPr/>
        </p:nvSpPr>
        <p:spPr>
          <a:xfrm>
            <a:off x="8215527" y="1639220"/>
            <a:ext cx="3114375"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2200">
                <a:latin typeface="Roboto Condensed Bold"/>
                <a:ea typeface="Roboto Condensed Bold"/>
                <a:cs typeface="Roboto Condensed Bold"/>
                <a:sym typeface="Roboto Condensed Bold"/>
              </a:defRPr>
            </a:pPr>
            <a:r>
              <a:t>Wissenschaft </a:t>
            </a:r>
            <a:r>
              <a:rPr i="1"/>
              <a:t>in</a:t>
            </a:r>
            <a:r>
              <a:t> der Praxis</a:t>
            </a:r>
          </a:p>
        </p:txBody>
      </p:sp>
      <p:pic>
        <p:nvPicPr>
          <p:cNvPr id="199" name="200px-Accessories-text-editor.svg.png" descr="200px-Accessories-text-editor.svg.png"/>
          <p:cNvPicPr>
            <a:picLocks noChangeAspect="1"/>
          </p:cNvPicPr>
          <p:nvPr/>
        </p:nvPicPr>
        <p:blipFill>
          <a:blip r:embed="rId4">
            <a:extLst/>
          </a:blip>
          <a:stretch>
            <a:fillRect/>
          </a:stretch>
        </p:blipFill>
        <p:spPr>
          <a:xfrm>
            <a:off x="6970980" y="2330781"/>
            <a:ext cx="1971577" cy="1971576"/>
          </a:xfrm>
          <a:prstGeom prst="rect">
            <a:avLst/>
          </a:prstGeom>
          <a:ln w="12700">
            <a:miter lim="400000"/>
          </a:ln>
        </p:spPr>
      </p:pic>
      <p:sp>
        <p:nvSpPr>
          <p:cNvPr id="200" name="Handschriftliche Notizen merkt man sich besser als mit der Tastatur getippte."/>
          <p:cNvSpPr/>
          <p:nvPr/>
        </p:nvSpPr>
        <p:spPr>
          <a:xfrm>
            <a:off x="9216551" y="2603116"/>
            <a:ext cx="3458999" cy="10444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457200">
              <a:defRPr sz="2000">
                <a:ln w="0" cap="flat">
                  <a:solidFill>
                    <a:srgbClr val="000000"/>
                  </a:solidFill>
                  <a:prstDash val="solid"/>
                  <a:miter lim="400000"/>
                </a:ln>
                <a:solidFill>
                  <a:srgbClr val="414141"/>
                </a:solidFill>
              </a:defRPr>
            </a:lvl1pPr>
          </a:lstStyle>
          <a:p>
            <a:pPr/>
            <a:r>
              <a:t>Handschriftliche Notizen merkt man sich besser als mit der Tastatur getippte.</a:t>
            </a:r>
          </a:p>
        </p:txBody>
      </p:sp>
      <p:sp>
        <p:nvSpPr>
          <p:cNvPr id="201" name="Mueller, P. A., &amp; Oppenheimer, D. M. (2014). The Pen Is Mightier Than the Keyboard Advantages of Longhand Over Laptop Note Taking. Psychological science, 0956797614524581.">
            <a:hlinkClick r:id="rId5" invalidUrl="" action="" tgtFrame="" tooltip="" history="1" highlightClick="0" endSnd="0"/>
          </p:cNvPr>
          <p:cNvSpPr/>
          <p:nvPr/>
        </p:nvSpPr>
        <p:spPr>
          <a:xfrm>
            <a:off x="6806466" y="4380827"/>
            <a:ext cx="5932497" cy="7396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1400">
                <a:ln w="0" cap="flat">
                  <a:solidFill>
                    <a:srgbClr val="000000"/>
                  </a:solidFill>
                  <a:prstDash val="solid"/>
                  <a:miter lim="400000"/>
                </a:ln>
                <a:solidFill>
                  <a:srgbClr val="414141"/>
                </a:solidFill>
              </a:defRPr>
            </a:pPr>
            <a:r>
              <a:t>Mueller, P. A., &amp; Oppenheimer, D. M. (2014). The Pen Is Mightier Than the Keyboard Advantages of Longhand Over Laptop Note Taking. </a:t>
            </a:r>
            <a:r>
              <a:rPr i="1"/>
              <a:t>Psychological science</a:t>
            </a:r>
            <a:r>
              <a:t>, 0956797614524581.</a:t>
            </a:r>
          </a:p>
        </p:txBody>
      </p:sp>
      <p:sp>
        <p:nvSpPr>
          <p:cNvPr id="202" name="BEISPIEL"/>
          <p:cNvSpPr/>
          <p:nvPr/>
        </p:nvSpPr>
        <p:spPr>
          <a:xfrm rot="719947">
            <a:off x="7627177" y="2326297"/>
            <a:ext cx="1418533" cy="553638"/>
          </a:xfrm>
          <a:prstGeom prst="rect">
            <a:avLst/>
          </a:prstGeom>
          <a:solidFill>
            <a:srgbClr val="FFFFFF"/>
          </a:solidFill>
          <a:ln w="127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BEISPIEL</a:t>
            </a:r>
          </a:p>
        </p:txBody>
      </p:sp>
      <p:sp>
        <p:nvSpPr>
          <p:cNvPr id="203" name="Linie"/>
          <p:cNvSpPr/>
          <p:nvPr/>
        </p:nvSpPr>
        <p:spPr>
          <a:xfrm>
            <a:off x="6858050" y="5160874"/>
            <a:ext cx="5932497" cy="1"/>
          </a:xfrm>
          <a:prstGeom prst="line">
            <a:avLst/>
          </a:prstGeom>
          <a:ln w="3175">
            <a:solidFill>
              <a:schemeClr val="accent1"/>
            </a:solidFill>
            <a:bevel/>
          </a:ln>
          <a:effectLst>
            <a:outerShdw sx="100000" sy="100000" kx="0" ky="0" algn="b" rotWithShape="0" blurRad="25400" dist="12700" dir="540000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p>
        </p:txBody>
      </p:sp>
      <p:sp>
        <p:nvSpPr>
          <p:cNvPr id="204" name="Wissenschaft als Wert an sich"/>
          <p:cNvSpPr/>
          <p:nvPr/>
        </p:nvSpPr>
        <p:spPr>
          <a:xfrm>
            <a:off x="7944187" y="5358118"/>
            <a:ext cx="3477677" cy="4475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a:defRPr sz="2200">
                <a:latin typeface="Roboto Condensed Bold"/>
                <a:ea typeface="Roboto Condensed Bold"/>
                <a:cs typeface="Roboto Condensed Bold"/>
                <a:sym typeface="Roboto Condensed Bold"/>
              </a:defRPr>
            </a:pPr>
            <a:r>
              <a:t>Wissenschaft als Wert </a:t>
            </a:r>
            <a:r>
              <a:rPr i="1"/>
              <a:t>an sich</a:t>
            </a:r>
          </a:p>
        </p:txBody>
      </p:sp>
      <p:sp>
        <p:nvSpPr>
          <p:cNvPr id="205" name="Wir verdanken den Fortschritt der Wissenschaft."/>
          <p:cNvSpPr/>
          <p:nvPr/>
        </p:nvSpPr>
        <p:spPr>
          <a:xfrm>
            <a:off x="6694879" y="5920680"/>
            <a:ext cx="4949029" cy="4348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457200">
              <a:defRPr sz="2000">
                <a:ln w="0" cap="flat">
                  <a:solidFill>
                    <a:srgbClr val="000000"/>
                  </a:solidFill>
                  <a:prstDash val="solid"/>
                  <a:miter lim="400000"/>
                </a:ln>
                <a:solidFill>
                  <a:srgbClr val="414141"/>
                </a:solidFill>
              </a:defRPr>
            </a:lvl1pPr>
          </a:lstStyle>
          <a:p>
            <a:pPr/>
            <a:r>
              <a:t>Wir verdanken den Fortschritt der Wissenschaft.</a:t>
            </a:r>
          </a:p>
        </p:txBody>
      </p:sp>
      <p:sp>
        <p:nvSpPr>
          <p:cNvPr id="206" name="Wissenschaftliches Denken schult  den Geist in Selbstverantwortung."/>
          <p:cNvSpPr/>
          <p:nvPr/>
        </p:nvSpPr>
        <p:spPr>
          <a:xfrm>
            <a:off x="6748862" y="8073103"/>
            <a:ext cx="4626966" cy="7396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Wissenschaftliches Denken schult </a:t>
            </a:r>
            <a:br/>
            <a:r>
              <a:t>den Geist in Selbstverantwortung.</a:t>
            </a:r>
          </a:p>
        </p:txBody>
      </p:sp>
      <p:sp>
        <p:nvSpPr>
          <p:cNvPr id="207" name="Wissenschaftliches Wissen ist ein Teil (höherer) Bildung."/>
          <p:cNvSpPr/>
          <p:nvPr/>
        </p:nvSpPr>
        <p:spPr>
          <a:xfrm>
            <a:off x="7277150" y="6861428"/>
            <a:ext cx="2567123" cy="104444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457200">
              <a:defRPr sz="2000">
                <a:ln w="0" cap="flat">
                  <a:solidFill>
                    <a:srgbClr val="000000"/>
                  </a:solidFill>
                  <a:prstDash val="solid"/>
                  <a:miter lim="400000"/>
                </a:ln>
                <a:solidFill>
                  <a:srgbClr val="414141"/>
                </a:solidFill>
              </a:defRPr>
            </a:lvl1pPr>
          </a:lstStyle>
          <a:p>
            <a:pPr/>
            <a:r>
              <a:t>Wissenschaftliches Wissen ist ein Teil (höherer) Bildung.</a:t>
            </a:r>
          </a:p>
        </p:txBody>
      </p:sp>
      <p:pic>
        <p:nvPicPr>
          <p:cNvPr id="208" name="Bild" descr="Bild"/>
          <p:cNvPicPr>
            <a:picLocks noChangeAspect="1"/>
          </p:cNvPicPr>
          <p:nvPr/>
        </p:nvPicPr>
        <p:blipFill>
          <a:blip r:embed="rId6">
            <a:extLst/>
          </a:blip>
          <a:stretch>
            <a:fillRect/>
          </a:stretch>
        </p:blipFill>
        <p:spPr>
          <a:xfrm>
            <a:off x="10721763" y="6674184"/>
            <a:ext cx="1587372" cy="1587371"/>
          </a:xfrm>
          <a:prstGeom prst="rect">
            <a:avLst/>
          </a:prstGeom>
          <a:ln w="12700">
            <a:miter lim="400000"/>
          </a:ln>
        </p:spPr>
      </p:pic>
      <p:sp>
        <p:nvSpPr>
          <p:cNvPr id="209" name="Bildquelle: G. Schindler, E, Emmerich, Lizenz: CC-SA"/>
          <p:cNvSpPr txBox="1"/>
          <p:nvPr/>
        </p:nvSpPr>
        <p:spPr>
          <a:xfrm>
            <a:off x="10982893" y="8209064"/>
            <a:ext cx="1587372" cy="384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457200">
              <a:defRPr sz="800" u="sng">
                <a:ln w="0" cap="flat">
                  <a:solidFill>
                    <a:srgbClr val="000000"/>
                  </a:solidFill>
                  <a:prstDash val="solid"/>
                  <a:miter lim="400000"/>
                </a:ln>
                <a:solidFill>
                  <a:srgbClr val="0070C0"/>
                </a:solidFill>
                <a:uFill>
                  <a:solidFill>
                    <a:srgbClr val="0070C0"/>
                  </a:solidFill>
                </a:uFill>
                <a:latin typeface="Helvetica"/>
                <a:ea typeface="Helvetica"/>
                <a:cs typeface="Helvetica"/>
                <a:sym typeface="Helvetica"/>
                <a:hlinkClick r:id="rId7" invalidUrl="" action="" tgtFrame="" tooltip="" history="1" highlightClick="0" endSnd="0"/>
              </a:defRPr>
            </a:lvl1pPr>
          </a:lstStyle>
          <a:p>
            <a:pPr>
              <a:defRPr u="none">
                <a:solidFill>
                  <a:srgbClr val="414141"/>
                </a:solidFill>
                <a:uFillTx/>
              </a:defRPr>
            </a:pPr>
            <a:r>
              <a:rPr u="sng">
                <a:solidFill>
                  <a:srgbClr val="0070C0"/>
                </a:solidFill>
                <a:uFill>
                  <a:solidFill>
                    <a:srgbClr val="0070C0"/>
                  </a:solidFill>
                </a:uFill>
                <a:hlinkClick r:id="rId7" invalidUrl="" action="" tgtFrame="" tooltip="" history="1" highlightClick="0" endSnd="0"/>
              </a:rPr>
              <a:t>Bildquelle: G. Schindler, E, Emmerich, Lizenz: CC-SA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262626"/>
      </a:dk1>
      <a:lt1>
        <a:srgbClr val="FFFFFF"/>
      </a:lt1>
      <a:dk2>
        <a:srgbClr val="A7A7A7"/>
      </a:dk2>
      <a:lt2>
        <a:srgbClr val="535353"/>
      </a:lt2>
      <a:accent1>
        <a:srgbClr val="717D87"/>
      </a:accent1>
      <a:accent2>
        <a:srgbClr val="DBDEE1"/>
      </a:accent2>
      <a:accent3>
        <a:srgbClr val="A10010"/>
      </a:accent3>
      <a:accent4>
        <a:srgbClr val="E7C2C3"/>
      </a:accent4>
      <a:accent5>
        <a:srgbClr val="2066A3">
          <a:alpha val="49648"/>
        </a:srgbClr>
      </a:accent5>
      <a:accent6>
        <a:srgbClr val="B3C91A">
          <a:alpha val="49071"/>
        </a:srgbClr>
      </a:accent6>
      <a:hlink>
        <a:srgbClr val="0000FF"/>
      </a:hlink>
      <a:folHlink>
        <a:srgbClr val="FF00FF"/>
      </a:folHlink>
    </a:clrScheme>
    <a:fontScheme name="Default">
      <a:majorFont>
        <a:latin typeface="Roboto Condensed Regular"/>
        <a:ea typeface="Roboto Condensed Regular"/>
        <a:cs typeface="Roboto Condensed Regular"/>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A94"/>
        </a:solidFill>
        <a:ln w="12700" cap="flat">
          <a:noFill/>
          <a:miter lim="400000"/>
        </a:ln>
        <a:effectLst/>
        <a:sp3d/>
      </a:spPr>
      <a:bodyPr rot="0" spcFirstLastPara="1" vertOverflow="overflow" horzOverflow="overflow" vert="horz" wrap="square" lIns="65023" tIns="65023" rIns="65023" bIns="65023" numCol="1" spcCol="38100" rtlCol="0" anchor="ctr"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717D87"/>
      </a:accent1>
      <a:accent2>
        <a:srgbClr val="DBDEE1"/>
      </a:accent2>
      <a:accent3>
        <a:srgbClr val="A10010"/>
      </a:accent3>
      <a:accent4>
        <a:srgbClr val="E7C2C3"/>
      </a:accent4>
      <a:accent5>
        <a:srgbClr val="2066A3">
          <a:alpha val="49648"/>
        </a:srgbClr>
      </a:accent5>
      <a:accent6>
        <a:srgbClr val="B3C91A">
          <a:alpha val="49071"/>
        </a:srgbClr>
      </a:accent6>
      <a:hlink>
        <a:srgbClr val="0000FF"/>
      </a:hlink>
      <a:folHlink>
        <a:srgbClr val="FF00FF"/>
      </a:folHlink>
    </a:clrScheme>
    <a:fontScheme name="Default">
      <a:majorFont>
        <a:latin typeface="Roboto Condensed Regular"/>
        <a:ea typeface="Roboto Condensed Regular"/>
        <a:cs typeface="Roboto Condensed Regular"/>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A94"/>
        </a:solidFill>
        <a:ln w="12700" cap="flat">
          <a:noFill/>
          <a:miter lim="400000"/>
        </a:ln>
        <a:effectLst/>
        <a:sp3d/>
      </a:spPr>
      <a:bodyPr rot="0" spcFirstLastPara="1" vertOverflow="overflow" horzOverflow="overflow" vert="horz" wrap="square" lIns="65023" tIns="65023" rIns="65023" bIns="65023" numCol="1" spcCol="38100" rtlCol="0" anchor="ctr"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626"/>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